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0"/>
  </p:notesMasterIdLst>
  <p:sldIdLst>
    <p:sldId id="257" r:id="rId2"/>
    <p:sldId id="259" r:id="rId3"/>
    <p:sldId id="258" r:id="rId4"/>
    <p:sldId id="270" r:id="rId5"/>
    <p:sldId id="333" r:id="rId6"/>
    <p:sldId id="271" r:id="rId7"/>
    <p:sldId id="334" r:id="rId8"/>
    <p:sldId id="335" r:id="rId9"/>
    <p:sldId id="274" r:id="rId10"/>
    <p:sldId id="275" r:id="rId11"/>
    <p:sldId id="336" r:id="rId12"/>
    <p:sldId id="337" r:id="rId13"/>
    <p:sldId id="316" r:id="rId14"/>
    <p:sldId id="338" r:id="rId15"/>
    <p:sldId id="317" r:id="rId16"/>
    <p:sldId id="330" r:id="rId17"/>
    <p:sldId id="282" r:id="rId18"/>
    <p:sldId id="283" r:id="rId19"/>
    <p:sldId id="339" r:id="rId20"/>
    <p:sldId id="286" r:id="rId21"/>
    <p:sldId id="287" r:id="rId22"/>
    <p:sldId id="340" r:id="rId23"/>
    <p:sldId id="290" r:id="rId24"/>
    <p:sldId id="291" r:id="rId25"/>
    <p:sldId id="293" r:id="rId26"/>
    <p:sldId id="294" r:id="rId27"/>
    <p:sldId id="341" r:id="rId28"/>
    <p:sldId id="318" r:id="rId29"/>
    <p:sldId id="319" r:id="rId30"/>
    <p:sldId id="331" r:id="rId31"/>
    <p:sldId id="261" r:id="rId32"/>
    <p:sldId id="342" r:id="rId33"/>
    <p:sldId id="343" r:id="rId34"/>
    <p:sldId id="320" r:id="rId35"/>
    <p:sldId id="332" r:id="rId36"/>
    <p:sldId id="326" r:id="rId37"/>
    <p:sldId id="327" r:id="rId38"/>
    <p:sldId id="328" r:id="rId39"/>
    <p:sldId id="329" r:id="rId40"/>
    <p:sldId id="344" r:id="rId41"/>
    <p:sldId id="345" r:id="rId42"/>
    <p:sldId id="346" r:id="rId43"/>
    <p:sldId id="347" r:id="rId44"/>
    <p:sldId id="348" r:id="rId45"/>
    <p:sldId id="263" r:id="rId46"/>
    <p:sldId id="312" r:id="rId47"/>
    <p:sldId id="262" r:id="rId48"/>
    <p:sldId id="313" r:id="rId49"/>
    <p:sldId id="315" r:id="rId50"/>
    <p:sldId id="314" r:id="rId51"/>
    <p:sldId id="322" r:id="rId52"/>
    <p:sldId id="264" r:id="rId53"/>
    <p:sldId id="266" r:id="rId54"/>
    <p:sldId id="268" r:id="rId55"/>
    <p:sldId id="267" r:id="rId56"/>
    <p:sldId id="323" r:id="rId57"/>
    <p:sldId id="324" r:id="rId58"/>
    <p:sldId id="325" r:id="rId59"/>
  </p:sldIdLst>
  <p:sldSz cx="9144000" cy="6858000" type="screen4x3"/>
  <p:notesSz cx="6799263" cy="9929813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6pPr>
    <a:lvl7pPr marL="2743200" algn="l" defTabSz="914400" rtl="0" eaLnBrk="1" latinLnBrk="0" hangingPunct="1"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7pPr>
    <a:lvl8pPr marL="3200400" algn="l" defTabSz="914400" rtl="0" eaLnBrk="1" latinLnBrk="0" hangingPunct="1"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8pPr>
    <a:lvl9pPr marL="3657600" algn="l" defTabSz="914400" rtl="0" eaLnBrk="1" latinLnBrk="0" hangingPunct="1">
      <a:defRPr kumimoji="1" b="1" kern="1200">
        <a:solidFill>
          <a:schemeClr val="tx1"/>
        </a:solidFill>
        <a:latin typeface="Arial" charset="0"/>
        <a:ea typeface="新細明體" charset="-12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777777"/>
    <a:srgbClr val="336600"/>
    <a:srgbClr val="669900"/>
    <a:srgbClr val="666633"/>
    <a:srgbClr val="5F5F5F"/>
    <a:srgbClr val="0080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1068" autoAdjust="0"/>
    <p:restoredTop sz="94660"/>
  </p:normalViewPr>
  <p:slideViewPr>
    <p:cSldViewPr>
      <p:cViewPr>
        <p:scale>
          <a:sx n="100" d="100"/>
          <a:sy n="100" d="100"/>
        </p:scale>
        <p:origin x="-228" y="-3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jpe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eg>
</file>

<file path=ppt/media/image31.png>
</file>

<file path=ppt/media/image32.jpg>
</file>

<file path=ppt/media/image33.jpg>
</file>

<file path=ppt/media/image34.jpg>
</file>

<file path=ppt/media/image35.jpg>
</file>

<file path=ppt/media/image36.jpg>
</file>

<file path=ppt/media/image37.jpeg>
</file>

<file path=ppt/media/image38.jpeg>
</file>

<file path=ppt/media/image39.jpeg>
</file>

<file path=ppt/media/image4.jpg>
</file>

<file path=ppt/media/image40.jpg>
</file>

<file path=ppt/media/image41.jpeg>
</file>

<file path=ppt/media/image42.jpg>
</file>

<file path=ppt/media/image43.jpg>
</file>

<file path=ppt/media/image44.jpg>
</file>

<file path=ppt/media/image45.png>
</file>

<file path=ppt/media/image46.png>
</file>

<file path=ppt/media/image47.jpg>
</file>

<file path=ppt/media/image48.jp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88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4113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6463"/>
            <a:ext cx="5440363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 smtClean="0"/>
              <a:t>按一下以編輯母片</a:t>
            </a:r>
          </a:p>
          <a:p>
            <a:pPr lvl="1"/>
            <a:r>
              <a:rPr lang="zh-TW" altLang="en-US" noProof="0" smtClean="0"/>
              <a:t>第二層</a:t>
            </a:r>
          </a:p>
          <a:p>
            <a:pPr lvl="2"/>
            <a:r>
              <a:rPr lang="zh-TW" altLang="en-US" noProof="0" smtClean="0"/>
              <a:t>第三層</a:t>
            </a:r>
          </a:p>
          <a:p>
            <a:pPr lvl="3"/>
            <a:r>
              <a:rPr lang="zh-TW" altLang="en-US" noProof="0" smtClean="0"/>
              <a:t>第四層</a:t>
            </a:r>
          </a:p>
          <a:p>
            <a:pPr lvl="4"/>
            <a:r>
              <a:rPr lang="zh-TW" altLang="en-US" noProof="0" smtClean="0"/>
              <a:t>第五層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ea typeface="新細明體" pitchFamily="18" charset="-120"/>
              </a:defRPr>
            </a:lvl1pPr>
          </a:lstStyle>
          <a:p>
            <a:pPr>
              <a:defRPr/>
            </a:pPr>
            <a:fld id="{43F18CBA-58CB-48C5-85BE-484AA38FF88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044923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4" descr="F240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22"/>
          <p:cNvSpPr>
            <a:spLocks noChangeArrowheads="1"/>
          </p:cNvSpPr>
          <p:nvPr userDrawn="1"/>
        </p:nvSpPr>
        <p:spPr bwMode="auto">
          <a:xfrm>
            <a:off x="0" y="5589588"/>
            <a:ext cx="9144000" cy="1268412"/>
          </a:xfrm>
          <a:prstGeom prst="rect">
            <a:avLst/>
          </a:prstGeom>
          <a:solidFill>
            <a:schemeClr val="bg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" name="Text Box 18"/>
          <p:cNvSpPr txBox="1">
            <a:spLocks noChangeArrowheads="1"/>
          </p:cNvSpPr>
          <p:nvPr userDrawn="1"/>
        </p:nvSpPr>
        <p:spPr bwMode="auto">
          <a:xfrm>
            <a:off x="0" y="5595938"/>
            <a:ext cx="9144000" cy="12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zh-TW" altLang="en-US" sz="1400" b="0" smtClean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本投影片（下稱教用資源）僅授權給採用教用資源相關之旗標書籍為教科書之授課老師（下稱老師）專用，老師為教學使用之目的，得摘錄、編輯、重製教用資源（但使用量不得超過各該教用資源內容之</a:t>
            </a:r>
            <a:r>
              <a:rPr lang="en-US" altLang="zh-TW" sz="1400" b="0" smtClean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80%</a:t>
            </a:r>
            <a:r>
              <a:rPr lang="zh-TW" altLang="en-US" sz="1400" b="0" smtClean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）以製作為輔助教學之教學投影片，並於授課時搭配旗標書籍公開播放，但不得為網際網路公開傳輸之遠距教學、網路教學等之使用；除此之外，老師不得再授權予任何第三人使用，並不得將依此授權所製作之教學投影片之相關著作物移作他用。</a:t>
            </a:r>
          </a:p>
          <a:p>
            <a:pPr algn="ctr" eaLnBrk="1" hangingPunct="1">
              <a:spcBef>
                <a:spcPct val="50000"/>
              </a:spcBef>
              <a:defRPr/>
            </a:pPr>
            <a:r>
              <a:rPr lang="zh-TW" altLang="en-US" sz="1400" b="0" smtClean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著作權所有 </a:t>
            </a:r>
            <a:r>
              <a:rPr lang="en-US" altLang="zh-TW" sz="1400" b="0" smtClean="0">
                <a:solidFill>
                  <a:srgbClr val="5F5F5F"/>
                </a:solidFill>
                <a:latin typeface="新細明體" charset="-120"/>
              </a:rPr>
              <a:t>©</a:t>
            </a:r>
            <a:r>
              <a:rPr lang="en-US" altLang="zh-TW" sz="1400" b="0" smtClean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 </a:t>
            </a:r>
            <a:r>
              <a:rPr lang="zh-TW" altLang="en-US" sz="1400" b="0" smtClean="0">
                <a:solidFill>
                  <a:srgbClr val="5F5F5F"/>
                </a:solidFill>
                <a:latin typeface="標楷體" pitchFamily="65" charset="-120"/>
                <a:ea typeface="標楷體" pitchFamily="65" charset="-120"/>
              </a:rPr>
              <a:t>旗標出版股份有限公司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9388" y="3573463"/>
            <a:ext cx="6911975" cy="1512887"/>
          </a:xfrm>
        </p:spPr>
        <p:txBody>
          <a:bodyPr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193287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329209-E3AE-4515-93A0-A513E77F6B8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47878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50063" y="115888"/>
            <a:ext cx="2259012" cy="65532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9850" y="115888"/>
            <a:ext cx="6627813" cy="65532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DD55FD-8B51-460C-B64C-5CC1F8BFE5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17900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9E0BFB-448F-46E2-A2B1-9115ADB438E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2514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47F4F9-F003-4F8C-B776-D193FA9FD06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4887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9850" y="1196975"/>
            <a:ext cx="4406900" cy="547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29150" y="1196975"/>
            <a:ext cx="4406900" cy="547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B2ECD8-558D-4E5B-B220-0379A11A5DC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75420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DC8095-EB02-4E5B-85B0-92F0BAEB040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99308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F215D3-44F5-463F-88DC-43046AA3151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30507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2FBE24-C1F5-470C-9F1A-9B5B1DF30AD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62989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E37109-5343-4473-AAF9-1C9CF27B5D2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00410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42AB53-B5CF-44C1-BA7D-574E781E54D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46337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3025" y="115888"/>
            <a:ext cx="9036050" cy="1081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9850" y="1196975"/>
            <a:ext cx="8966200" cy="547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75688" y="6645275"/>
            <a:ext cx="42545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0">
                <a:solidFill>
                  <a:srgbClr val="008000"/>
                </a:solidFill>
                <a:ea typeface="新細明體" pitchFamily="18" charset="-120"/>
              </a:defRPr>
            </a:lvl1pPr>
          </a:lstStyle>
          <a:p>
            <a:pPr>
              <a:defRPr/>
            </a:pPr>
            <a:fld id="{281BA5C8-B791-4C99-9CD4-D27247C5058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pic>
        <p:nvPicPr>
          <p:cNvPr id="1031" name="Picture 26" descr="F2401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311"/>
          <a:stretch>
            <a:fillRect/>
          </a:stretch>
        </p:blipFill>
        <p:spPr bwMode="auto">
          <a:xfrm>
            <a:off x="0" y="0"/>
            <a:ext cx="9144000" cy="11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b="1">
          <a:solidFill>
            <a:srgbClr val="008000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336600"/>
        </a:buClr>
        <a:buSzPct val="50000"/>
        <a:buFont typeface="Wingdings" pitchFamily="2" charset="2"/>
        <a:buChar char="p"/>
        <a:defRPr kumimoji="1" sz="3000">
          <a:solidFill>
            <a:srgbClr val="333333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CC00"/>
        </a:buClr>
        <a:buSzPct val="50000"/>
        <a:buFont typeface="Wingdings" pitchFamily="2" charset="2"/>
        <a:buChar char="n"/>
        <a:defRPr kumimoji="1" sz="2800">
          <a:solidFill>
            <a:srgbClr val="333333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Font typeface="Wingdings" pitchFamily="2" charset="2"/>
        <a:buChar char="ú"/>
        <a:defRPr kumimoji="1" sz="2600">
          <a:solidFill>
            <a:srgbClr val="333333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mtClean="0"/>
              <a:t>利用</a:t>
            </a:r>
            <a:r>
              <a:rPr lang="zh-TW" altLang="en-US" smtClean="0">
                <a:solidFill>
                  <a:srgbClr val="FF0000"/>
                </a:solidFill>
              </a:rPr>
              <a:t>多個 </a:t>
            </a:r>
            <a:r>
              <a:rPr lang="en-US" altLang="zh-TW" smtClean="0">
                <a:solidFill>
                  <a:srgbClr val="FF0000"/>
                </a:solidFill>
              </a:rPr>
              <a:t>Div </a:t>
            </a:r>
            <a:r>
              <a:rPr lang="zh-TW" altLang="en-US" smtClean="0">
                <a:solidFill>
                  <a:srgbClr val="FF0000"/>
                </a:solidFill>
              </a:rPr>
              <a:t>標籤排列成相片縮圖展示頁面</a:t>
            </a:r>
          </a:p>
          <a:p>
            <a:r>
              <a:rPr lang="zh-TW" altLang="en-US" smtClean="0"/>
              <a:t>設定按下縮圖能開啟不含工具列的瀏覽視窗</a:t>
            </a:r>
          </a:p>
          <a:p>
            <a:r>
              <a:rPr lang="zh-TW" altLang="en-US" smtClean="0"/>
              <a:t>設定指標移到縮圖上即播放淡入效果</a:t>
            </a:r>
          </a:p>
          <a:p>
            <a:r>
              <a:rPr lang="zh-TW" altLang="en-US" smtClean="0"/>
              <a:t>在圖片、文字上設置可下載檔案的超連結</a:t>
            </a:r>
          </a:p>
        </p:txBody>
      </p:sp>
      <p:sp>
        <p:nvSpPr>
          <p:cNvPr id="5123" name="投影片編號版面配置區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6358852B-1718-430B-B2BF-ABA5D6D4EDCD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1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sp>
        <p:nvSpPr>
          <p:cNvPr id="512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TW" altLang="en-US" smtClean="0"/>
              <a:t>本堂課學習提要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建立可重複使用的 </a:t>
            </a:r>
            <a:r>
              <a:rPr lang="en-US" altLang="zh-TW" smtClean="0"/>
              <a:t>Div </a:t>
            </a:r>
            <a:r>
              <a:rPr lang="zh-TW" altLang="en-US" smtClean="0"/>
              <a:t>標籤</a:t>
            </a:r>
          </a:p>
        </p:txBody>
      </p:sp>
      <p:sp>
        <p:nvSpPr>
          <p:cNvPr id="13315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5694501E-A90C-4FDC-BEBE-53920C1E7A7F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10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1331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850" y="1711325"/>
            <a:ext cx="8966200" cy="4886325"/>
          </a:xfrm>
          <a:noFill/>
        </p:spPr>
      </p:pic>
      <p:pic>
        <p:nvPicPr>
          <p:cNvPr id="1331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125538"/>
            <a:ext cx="1066800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刪除內容文字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1484784"/>
            <a:ext cx="4695000" cy="2232248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11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89374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設定</a:t>
            </a:r>
            <a:r>
              <a:rPr lang="en-US" altLang="zh-TW" dirty="0" smtClean="0"/>
              <a:t>css</a:t>
            </a:r>
            <a:r>
              <a:rPr lang="zh-TW" altLang="en-US" dirty="0"/>
              <a:t>靠左</a:t>
            </a:r>
            <a:r>
              <a:rPr lang="zh-TW" altLang="en-US" dirty="0" smtClean="0"/>
              <a:t>浮動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196752"/>
            <a:ext cx="3720972" cy="1584176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12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54646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建立可重複使用的 </a:t>
            </a:r>
            <a:r>
              <a:rPr lang="en-US" altLang="zh-TW" smtClean="0"/>
              <a:t>Div </a:t>
            </a:r>
            <a:r>
              <a:rPr lang="zh-TW" altLang="en-US" smtClean="0"/>
              <a:t>標籤</a:t>
            </a:r>
          </a:p>
        </p:txBody>
      </p:sp>
      <p:pic>
        <p:nvPicPr>
          <p:cNvPr id="18435" name="Picture 4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388" y="1196975"/>
            <a:ext cx="8747125" cy="5472113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加入</a:t>
            </a:r>
            <a:r>
              <a:rPr lang="zh-TW" altLang="en-US" dirty="0"/>
              <a:t>浮動</a:t>
            </a:r>
            <a:r>
              <a:rPr lang="zh-TW" altLang="en-US" dirty="0" smtClean="0"/>
              <a:t>清除</a:t>
            </a:r>
            <a:r>
              <a:rPr lang="en-US" altLang="zh-TW" dirty="0" smtClean="0"/>
              <a:t>br</a:t>
            </a:r>
            <a:r>
              <a:rPr lang="zh-TW" altLang="en-US" dirty="0" smtClean="0"/>
              <a:t>功能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24744"/>
            <a:ext cx="8115300" cy="2028825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14</a:t>
            </a:fld>
            <a:endParaRPr lang="en-US" altLang="zh-TW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3140968"/>
            <a:ext cx="4409160" cy="356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35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練習一</a:t>
            </a:r>
          </a:p>
        </p:txBody>
      </p:sp>
      <p:sp>
        <p:nvSpPr>
          <p:cNvPr id="20483" name="內容版面配置區 2"/>
          <p:cNvSpPr>
            <a:spLocks noGrp="1"/>
          </p:cNvSpPr>
          <p:nvPr>
            <p:ph idx="1"/>
          </p:nvPr>
        </p:nvSpPr>
        <p:spPr>
          <a:xfrm>
            <a:off x="69850" y="981075"/>
            <a:ext cx="8966200" cy="5688013"/>
          </a:xfrm>
        </p:spPr>
        <p:txBody>
          <a:bodyPr/>
          <a:lstStyle/>
          <a:p>
            <a:r>
              <a:rPr lang="zh-TW" altLang="en-US" sz="2600" smtClean="0"/>
              <a:t>依練習網站</a:t>
            </a:r>
            <a:r>
              <a:rPr lang="en-US" altLang="zh-TW" sz="2600" smtClean="0"/>
              <a:t>Cute Design Studio</a:t>
            </a:r>
            <a:r>
              <a:rPr lang="zh-TW" altLang="en-US" sz="2600" smtClean="0"/>
              <a:t>，完成下列要求</a:t>
            </a:r>
            <a:endParaRPr lang="en-US" altLang="zh-TW" sz="2600" smtClean="0"/>
          </a:p>
          <a:p>
            <a:r>
              <a:rPr lang="zh-TW" altLang="en-US" sz="2600" smtClean="0"/>
              <a:t>開啟範本網頁，名稱</a:t>
            </a:r>
            <a:r>
              <a:rPr lang="en-US" altLang="zh-TW" sz="2600" smtClean="0"/>
              <a:t>CuteDesign_base</a:t>
            </a:r>
            <a:r>
              <a:rPr lang="zh-TW" altLang="en-US" sz="2600" smtClean="0"/>
              <a:t>，另存同目錄的</a:t>
            </a:r>
            <a:r>
              <a:rPr lang="en-US" altLang="zh-TW" sz="2600" smtClean="0"/>
              <a:t>CuteDesign_photo.html</a:t>
            </a:r>
          </a:p>
          <a:p>
            <a:r>
              <a:rPr lang="zh-TW" altLang="zh-TW" sz="2600" smtClean="0"/>
              <a:t>需先設定</a:t>
            </a:r>
            <a:r>
              <a:rPr lang="en-US" altLang="zh-TW" sz="2600" smtClean="0"/>
              <a:t>contentMain:Text-Align:center</a:t>
            </a:r>
          </a:p>
          <a:p>
            <a:r>
              <a:rPr lang="zh-TW" altLang="en-US" sz="2600" smtClean="0"/>
              <a:t>文字來源於</a:t>
            </a:r>
            <a:r>
              <a:rPr lang="en-US" altLang="zh-TW" sz="2600" smtClean="0"/>
              <a:t>photo_text.txt</a:t>
            </a:r>
            <a:r>
              <a:rPr lang="zh-TW" altLang="en-US" sz="2600" smtClean="0"/>
              <a:t>，圖片來源</a:t>
            </a:r>
            <a:r>
              <a:rPr lang="en-US" altLang="zh-TW" sz="2600" smtClean="0"/>
              <a:t>images\photo1</a:t>
            </a:r>
          </a:p>
          <a:p>
            <a:pPr marL="342900" lvl="1" indent="-342900">
              <a:buClr>
                <a:srgbClr val="336600"/>
              </a:buClr>
              <a:buFont typeface="Wingdings" pitchFamily="2" charset="2"/>
              <a:buChar char="p"/>
            </a:pPr>
            <a:r>
              <a:rPr lang="zh-TW" altLang="en-US" sz="2600" smtClean="0"/>
              <a:t>建立可重複使用的 </a:t>
            </a:r>
            <a:r>
              <a:rPr lang="en-US" altLang="zh-TW" sz="2600" smtClean="0"/>
              <a:t>Div </a:t>
            </a:r>
            <a:r>
              <a:rPr lang="zh-TW" altLang="en-US" sz="2600" smtClean="0"/>
              <a:t>標籤，位置：插在點上面，類別名稱：</a:t>
            </a:r>
            <a:r>
              <a:rPr lang="en-US" altLang="zh-TW" sz="2600" smtClean="0"/>
              <a:t>photolist</a:t>
            </a:r>
          </a:p>
          <a:p>
            <a:pPr marL="342900" lvl="1" indent="-342900">
              <a:buClr>
                <a:srgbClr val="336600"/>
              </a:buClr>
              <a:buFont typeface="Wingdings" pitchFamily="2" charset="2"/>
              <a:buChar char="p"/>
            </a:pPr>
            <a:r>
              <a:rPr lang="zh-TW" altLang="en-US" sz="2600" smtClean="0"/>
              <a:t>插入圖片在</a:t>
            </a:r>
            <a:r>
              <a:rPr lang="en-US" altLang="zh-TW" sz="2600" smtClean="0"/>
              <a:t>div</a:t>
            </a:r>
            <a:r>
              <a:rPr lang="zh-TW" altLang="en-US" sz="2600" smtClean="0"/>
              <a:t>中，名稱：</a:t>
            </a:r>
            <a:r>
              <a:rPr lang="en-US" altLang="zh-TW" sz="2600" smtClean="0"/>
              <a:t>pic01s.jpg</a:t>
            </a:r>
            <a:r>
              <a:rPr lang="zh-TW" altLang="en-US" sz="2600" smtClean="0"/>
              <a:t>，文字：綠川</a:t>
            </a:r>
            <a:endParaRPr lang="en-US" altLang="zh-TW" sz="2600" smtClean="0"/>
          </a:p>
          <a:p>
            <a:pPr marL="342900" lvl="1" indent="-342900">
              <a:buClr>
                <a:srgbClr val="336600"/>
              </a:buClr>
              <a:buFont typeface="Wingdings" pitchFamily="2" charset="2"/>
              <a:buChar char="p"/>
            </a:pPr>
            <a:r>
              <a:rPr lang="zh-TW" altLang="en-US" sz="2600" smtClean="0"/>
              <a:t>複製</a:t>
            </a:r>
            <a:r>
              <a:rPr lang="en-US" altLang="zh-TW" sz="2600" smtClean="0"/>
              <a:t>div</a:t>
            </a:r>
            <a:r>
              <a:rPr lang="zh-TW" altLang="en-US" sz="2600" smtClean="0"/>
              <a:t>區塊共</a:t>
            </a:r>
            <a:r>
              <a:rPr lang="en-US" altLang="zh-TW" sz="2600" smtClean="0"/>
              <a:t>8</a:t>
            </a:r>
            <a:r>
              <a:rPr lang="zh-TW" altLang="en-US" sz="2600" smtClean="0"/>
              <a:t>個，並更改圖片名稱：</a:t>
            </a:r>
            <a:r>
              <a:rPr lang="en-US" altLang="zh-TW" sz="2600" smtClean="0"/>
              <a:t>pic02s-pic09s.jpg</a:t>
            </a:r>
            <a:r>
              <a:rPr lang="zh-TW" altLang="en-US" sz="2600" smtClean="0"/>
              <a:t>，文字：請參考</a:t>
            </a:r>
            <a:r>
              <a:rPr lang="en-US" altLang="zh-TW" sz="2600" smtClean="0"/>
              <a:t>ppt14</a:t>
            </a:r>
            <a:r>
              <a:rPr lang="zh-TW" altLang="en-US" sz="2600" smtClean="0"/>
              <a:t>頁內容更改。</a:t>
            </a:r>
            <a:endParaRPr lang="en-US" altLang="zh-TW" sz="2600" smtClean="0"/>
          </a:p>
          <a:p>
            <a:pPr marL="342900" lvl="1" indent="-342900">
              <a:buClr>
                <a:srgbClr val="336600"/>
              </a:buClr>
              <a:buFont typeface="Wingdings" pitchFamily="2" charset="2"/>
              <a:buChar char="p"/>
            </a:pPr>
            <a:r>
              <a:rPr lang="zh-TW" altLang="en-US" sz="2600" smtClean="0"/>
              <a:t>設定</a:t>
            </a:r>
            <a:r>
              <a:rPr lang="en-US" altLang="zh-TW" sz="2600" smtClean="0"/>
              <a:t>photolist</a:t>
            </a:r>
            <a:r>
              <a:rPr lang="zh-TW" altLang="en-US" sz="2600" smtClean="0"/>
              <a:t>，方框</a:t>
            </a:r>
            <a:r>
              <a:rPr lang="en-US" altLang="zh-TW" sz="2600" smtClean="0"/>
              <a:t>-&gt;float</a:t>
            </a:r>
            <a:r>
              <a:rPr lang="zh-TW" altLang="en-US" sz="2600" smtClean="0"/>
              <a:t>：</a:t>
            </a:r>
            <a:r>
              <a:rPr lang="en-US" altLang="zh-TW" sz="2600" smtClean="0"/>
              <a:t>left</a:t>
            </a:r>
            <a:r>
              <a:rPr lang="zh-TW" altLang="en-US" sz="2600" smtClean="0"/>
              <a:t>，讓縮圖區塊水平並排。</a:t>
            </a:r>
          </a:p>
        </p:txBody>
      </p:sp>
      <p:sp>
        <p:nvSpPr>
          <p:cNvPr id="20484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9C502FAE-CBBC-4582-9450-1F0A33808ECC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15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smtClean="0"/>
          </a:p>
        </p:txBody>
      </p:sp>
      <p:pic>
        <p:nvPicPr>
          <p:cNvPr id="21507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8175" y="260350"/>
            <a:ext cx="5472113" cy="6519863"/>
          </a:xfrm>
        </p:spPr>
      </p:pic>
      <p:sp>
        <p:nvSpPr>
          <p:cNvPr id="2150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AAA662D4-31A7-4D2C-A154-F1B0499C8FBD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16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CSS </a:t>
            </a:r>
            <a:r>
              <a:rPr lang="zh-TW" altLang="en-US" smtClean="0"/>
              <a:t>調整 </a:t>
            </a:r>
            <a:r>
              <a:rPr lang="en-US" altLang="zh-TW" smtClean="0"/>
              <a:t>Div </a:t>
            </a:r>
            <a:r>
              <a:rPr lang="zh-TW" altLang="en-US" smtClean="0"/>
              <a:t>區塊的視覺呈現</a:t>
            </a:r>
          </a:p>
        </p:txBody>
      </p:sp>
      <p:sp>
        <p:nvSpPr>
          <p:cNvPr id="22531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BCCD6F2D-3BDE-40B4-A326-71945E2AF322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17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22532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6750" y="1196975"/>
            <a:ext cx="7772400" cy="5472113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CSS </a:t>
            </a:r>
            <a:r>
              <a:rPr lang="zh-TW" altLang="en-US" smtClean="0"/>
              <a:t>調整 </a:t>
            </a:r>
            <a:r>
              <a:rPr lang="en-US" altLang="zh-TW" smtClean="0"/>
              <a:t>Div </a:t>
            </a:r>
            <a:r>
              <a:rPr lang="zh-TW" altLang="en-US" smtClean="0"/>
              <a:t>區塊的視覺呈現</a:t>
            </a:r>
          </a:p>
        </p:txBody>
      </p:sp>
      <p:sp>
        <p:nvSpPr>
          <p:cNvPr id="2355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消除段落間距</a:t>
            </a:r>
          </a:p>
          <a:p>
            <a:endParaRPr lang="zh-TW" altLang="en-US" smtClean="0"/>
          </a:p>
        </p:txBody>
      </p:sp>
      <p:sp>
        <p:nvSpPr>
          <p:cNvPr id="23556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F8EC87C0-3195-480A-A954-6812A12C93B1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18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2355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844675"/>
            <a:ext cx="7921625" cy="467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設定</a:t>
            </a:r>
            <a:r>
              <a:rPr lang="en-US" altLang="zh-TW" dirty="0" smtClean="0"/>
              <a:t>photolist p</a:t>
            </a:r>
            <a:r>
              <a:rPr lang="zh-TW" altLang="en-US" dirty="0" smtClean="0"/>
              <a:t>，消除段落距離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700808"/>
            <a:ext cx="6609205" cy="2232248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19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12703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10-1 </a:t>
            </a:r>
            <a:r>
              <a:rPr lang="zh-TW" altLang="en-US" smtClean="0"/>
              <a:t>利用 </a:t>
            </a:r>
            <a:r>
              <a:rPr lang="en-US" altLang="zh-TW" smtClean="0"/>
              <a:t>Div </a:t>
            </a:r>
            <a:r>
              <a:rPr lang="zh-TW" altLang="en-US" smtClean="0"/>
              <a:t>與 </a:t>
            </a:r>
            <a:r>
              <a:rPr lang="en-US" altLang="zh-TW" smtClean="0"/>
              <a:t>CSS </a:t>
            </a:r>
            <a:r>
              <a:rPr lang="zh-TW" altLang="en-US" smtClean="0"/>
              <a:t>展示相片縮圖</a:t>
            </a:r>
          </a:p>
        </p:txBody>
      </p:sp>
      <p:sp>
        <p:nvSpPr>
          <p:cNvPr id="6147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546456DA-9A76-4B66-95FC-600D112256BF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614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9788" y="1196975"/>
            <a:ext cx="7426325" cy="5472113"/>
          </a:xfr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CSS </a:t>
            </a:r>
            <a:r>
              <a:rPr lang="zh-TW" altLang="en-US" smtClean="0"/>
              <a:t>調整 </a:t>
            </a:r>
            <a:r>
              <a:rPr lang="en-US" altLang="zh-TW" smtClean="0"/>
              <a:t>Div </a:t>
            </a:r>
            <a:r>
              <a:rPr lang="zh-TW" altLang="en-US" smtClean="0"/>
              <a:t>區塊的視覺呈現</a:t>
            </a:r>
          </a:p>
        </p:txBody>
      </p:sp>
      <p:sp>
        <p:nvSpPr>
          <p:cNvPr id="26627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8D86B368-2AA2-43F9-9938-44E35BB640EB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20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2662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62075" y="1196975"/>
            <a:ext cx="6381750" cy="5472113"/>
          </a:xfr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CSS </a:t>
            </a:r>
            <a:r>
              <a:rPr lang="zh-TW" altLang="en-US" smtClean="0"/>
              <a:t>調整 </a:t>
            </a:r>
            <a:r>
              <a:rPr lang="en-US" altLang="zh-TW" smtClean="0"/>
              <a:t>Div </a:t>
            </a:r>
            <a:r>
              <a:rPr lang="zh-TW" altLang="en-US" smtClean="0"/>
              <a:t>區塊的視覺呈現</a:t>
            </a:r>
          </a:p>
        </p:txBody>
      </p:sp>
      <p:sp>
        <p:nvSpPr>
          <p:cNvPr id="2765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替相片加相框</a:t>
            </a:r>
            <a:r>
              <a:rPr lang="en-US" altLang="zh-TW" smtClean="0"/>
              <a:t>(</a:t>
            </a:r>
            <a:r>
              <a:rPr lang="zh-TW" altLang="en-US" smtClean="0"/>
              <a:t>背景圖</a:t>
            </a:r>
            <a:r>
              <a:rPr lang="en-US" altLang="zh-TW" smtClean="0"/>
              <a:t>)</a:t>
            </a:r>
            <a:endParaRPr lang="zh-TW" altLang="en-US" smtClean="0"/>
          </a:p>
          <a:p>
            <a:endParaRPr lang="zh-TW" altLang="en-US" smtClean="0"/>
          </a:p>
        </p:txBody>
      </p:sp>
      <p:sp>
        <p:nvSpPr>
          <p:cNvPr id="27652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11AA90BB-22A2-42BB-B400-7FABB2E548B1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21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2765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" y="2565400"/>
            <a:ext cx="8966200" cy="309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CSS </a:t>
            </a:r>
            <a:r>
              <a:rPr lang="zh-TW" altLang="en-US" smtClean="0"/>
              <a:t>調整 </a:t>
            </a:r>
            <a:r>
              <a:rPr lang="en-US" altLang="zh-TW" smtClean="0"/>
              <a:t>Div </a:t>
            </a:r>
            <a:r>
              <a:rPr lang="zh-TW" altLang="en-US" smtClean="0"/>
              <a:t>區塊的視覺呈現</a:t>
            </a:r>
          </a:p>
        </p:txBody>
      </p:sp>
      <p:sp>
        <p:nvSpPr>
          <p:cNvPr id="28675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ADA46A78-74FC-45C1-ADC5-9CE740A7F8A2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22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28676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772816"/>
            <a:ext cx="8346304" cy="3816424"/>
          </a:xfrm>
          <a:noFill/>
        </p:spPr>
      </p:pic>
      <p:pic>
        <p:nvPicPr>
          <p:cNvPr id="2867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196975"/>
            <a:ext cx="1066800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8" name="文字方塊 5"/>
          <p:cNvSpPr txBox="1">
            <a:spLocks noChangeArrowheads="1"/>
          </p:cNvSpPr>
          <p:nvPr/>
        </p:nvSpPr>
        <p:spPr bwMode="auto">
          <a:xfrm>
            <a:off x="1571625" y="1214438"/>
            <a:ext cx="50720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zh-TW" altLang="en-US" dirty="0"/>
              <a:t>開啟</a:t>
            </a:r>
            <a:r>
              <a:rPr lang="en-US" altLang="zh-TW" dirty="0"/>
              <a:t>.photolist</a:t>
            </a:r>
            <a:r>
              <a:rPr lang="zh-TW" altLang="en-US" dirty="0" smtClean="0"/>
              <a:t>規則，修改內容。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79790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1188" y="1484313"/>
            <a:ext cx="8120062" cy="5186362"/>
          </a:xfrm>
          <a:noFill/>
        </p:spPr>
      </p:pic>
      <p:sp>
        <p:nvSpPr>
          <p:cNvPr id="30723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CSS </a:t>
            </a:r>
            <a:r>
              <a:rPr lang="zh-TW" altLang="en-US" smtClean="0"/>
              <a:t>調整 </a:t>
            </a:r>
            <a:r>
              <a:rPr lang="en-US" altLang="zh-TW" smtClean="0"/>
              <a:t>Div </a:t>
            </a:r>
            <a:r>
              <a:rPr lang="zh-TW" altLang="en-US" smtClean="0"/>
              <a:t>區塊的視覺呈現</a:t>
            </a:r>
          </a:p>
        </p:txBody>
      </p:sp>
      <p:sp>
        <p:nvSpPr>
          <p:cNvPr id="30724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0E52B1D7-7D35-4C9A-96A4-D949889AC1E6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23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3072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125538"/>
            <a:ext cx="106680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CSS </a:t>
            </a:r>
            <a:r>
              <a:rPr lang="zh-TW" altLang="en-US" smtClean="0"/>
              <a:t>調整 </a:t>
            </a:r>
            <a:r>
              <a:rPr lang="en-US" altLang="zh-TW" smtClean="0"/>
              <a:t>Div </a:t>
            </a:r>
            <a:r>
              <a:rPr lang="zh-TW" altLang="en-US" smtClean="0"/>
              <a:t>區塊的視覺呈現</a:t>
            </a:r>
          </a:p>
        </p:txBody>
      </p:sp>
      <p:sp>
        <p:nvSpPr>
          <p:cNvPr id="3174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調整縮圖及文字的位置</a:t>
            </a:r>
          </a:p>
          <a:p>
            <a:endParaRPr lang="zh-TW" altLang="en-US" smtClean="0"/>
          </a:p>
        </p:txBody>
      </p:sp>
      <p:sp>
        <p:nvSpPr>
          <p:cNvPr id="3174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57B9341E-D523-4AA1-901C-639B1A1B384D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24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CSS </a:t>
            </a:r>
            <a:r>
              <a:rPr lang="zh-TW" altLang="en-US" smtClean="0"/>
              <a:t>調整 </a:t>
            </a:r>
            <a:r>
              <a:rPr lang="en-US" altLang="zh-TW" smtClean="0"/>
              <a:t>Div </a:t>
            </a:r>
            <a:r>
              <a:rPr lang="zh-TW" altLang="en-US" smtClean="0"/>
              <a:t>區塊的視覺呈現</a:t>
            </a:r>
          </a:p>
        </p:txBody>
      </p:sp>
      <p:sp>
        <p:nvSpPr>
          <p:cNvPr id="33795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B125A32E-8233-4426-ABDF-2A235A70146C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25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3379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850" y="1639888"/>
            <a:ext cx="8966200" cy="4586287"/>
          </a:xfr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CSS </a:t>
            </a:r>
            <a:r>
              <a:rPr lang="zh-TW" altLang="en-US" smtClean="0"/>
              <a:t>調整 </a:t>
            </a:r>
            <a:r>
              <a:rPr lang="en-US" altLang="zh-TW" smtClean="0"/>
              <a:t>Div </a:t>
            </a:r>
            <a:r>
              <a:rPr lang="zh-TW" altLang="en-US" smtClean="0"/>
              <a:t>區塊的視覺呈現</a:t>
            </a:r>
          </a:p>
        </p:txBody>
      </p:sp>
      <p:sp>
        <p:nvSpPr>
          <p:cNvPr id="34819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211D4A43-0070-463C-BF71-BAD9B26A3D00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26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3482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8313" y="1844675"/>
            <a:ext cx="8461375" cy="4467225"/>
          </a:xfrm>
          <a:noFill/>
        </p:spPr>
      </p:pic>
      <p:pic>
        <p:nvPicPr>
          <p:cNvPr id="3482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8" y="1196975"/>
            <a:ext cx="1057275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再修正</a:t>
            </a:r>
            <a:r>
              <a:rPr lang="en-US" altLang="zh-TW" dirty="0" smtClean="0"/>
              <a:t>.photoslit</a:t>
            </a:r>
            <a:r>
              <a:rPr lang="zh-TW" altLang="en-US" dirty="0" smtClean="0"/>
              <a:t>的</a:t>
            </a:r>
            <a:r>
              <a:rPr lang="en-US" altLang="zh-TW" dirty="0" smtClean="0"/>
              <a:t>padding</a:t>
            </a:r>
            <a:r>
              <a:rPr lang="zh-TW" altLang="en-US" dirty="0" smtClean="0"/>
              <a:t>設</a:t>
            </a:r>
            <a:r>
              <a:rPr lang="zh-TW" altLang="en-US" dirty="0"/>
              <a:t>定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412776"/>
            <a:ext cx="7506685" cy="3672408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27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735203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練習二</a:t>
            </a:r>
          </a:p>
        </p:txBody>
      </p:sp>
      <p:sp>
        <p:nvSpPr>
          <p:cNvPr id="41987" name="內容版面配置區 2"/>
          <p:cNvSpPr>
            <a:spLocks noGrp="1"/>
          </p:cNvSpPr>
          <p:nvPr>
            <p:ph idx="1"/>
          </p:nvPr>
        </p:nvSpPr>
        <p:spPr>
          <a:xfrm>
            <a:off x="69850" y="928688"/>
            <a:ext cx="8966200" cy="5740400"/>
          </a:xfrm>
        </p:spPr>
        <p:txBody>
          <a:bodyPr/>
          <a:lstStyle/>
          <a:p>
            <a:r>
              <a:rPr lang="zh-TW" altLang="en-US" sz="2800" smtClean="0"/>
              <a:t>依練習網站</a:t>
            </a:r>
            <a:r>
              <a:rPr lang="en-US" altLang="zh-TW" sz="2800" smtClean="0"/>
              <a:t>Cute Design Studio</a:t>
            </a:r>
            <a:r>
              <a:rPr lang="zh-TW" altLang="en-US" sz="2800" smtClean="0"/>
              <a:t>，完成下列要求</a:t>
            </a:r>
            <a:endParaRPr lang="en-US" altLang="zh-TW" sz="2800" smtClean="0"/>
          </a:p>
          <a:p>
            <a:r>
              <a:rPr lang="zh-TW" altLang="en-US" sz="2800" smtClean="0"/>
              <a:t>請消除段落間距，新增</a:t>
            </a:r>
            <a:r>
              <a:rPr lang="en-US" altLang="zh-TW" sz="2800" smtClean="0"/>
              <a:t>css</a:t>
            </a:r>
            <a:r>
              <a:rPr lang="zh-TW" altLang="en-US" sz="2800" smtClean="0"/>
              <a:t>規則，類型：複合，名稱：</a:t>
            </a:r>
            <a:r>
              <a:rPr lang="en-US" altLang="zh-TW" sz="2800" smtClean="0"/>
              <a:t>.photolist p</a:t>
            </a:r>
            <a:r>
              <a:rPr lang="zh-TW" altLang="en-US" sz="2800" smtClean="0"/>
              <a:t>，設定方框</a:t>
            </a:r>
            <a:r>
              <a:rPr lang="en-US" altLang="zh-TW" sz="2800" smtClean="0"/>
              <a:t>-&gt;margin-&gt;</a:t>
            </a:r>
            <a:r>
              <a:rPr lang="zh-TW" altLang="en-US" sz="2800" smtClean="0"/>
              <a:t>全部一樣</a:t>
            </a:r>
            <a:r>
              <a:rPr lang="en-US" altLang="zh-TW" sz="2800" smtClean="0"/>
              <a:t>=0</a:t>
            </a:r>
            <a:r>
              <a:rPr lang="zh-TW" altLang="en-US" sz="2800" smtClean="0"/>
              <a:t>，套用多個圖片排版。</a:t>
            </a:r>
            <a:endParaRPr lang="en-US" altLang="zh-TW" sz="2800" smtClean="0"/>
          </a:p>
          <a:p>
            <a:r>
              <a:rPr lang="zh-TW" altLang="en-US" sz="2800" smtClean="0"/>
              <a:t>設定</a:t>
            </a:r>
            <a:r>
              <a:rPr lang="en-US" altLang="zh-TW" sz="2800" smtClean="0"/>
              <a:t>css</a:t>
            </a:r>
            <a:r>
              <a:rPr lang="zh-TW" altLang="en-US" sz="2800" smtClean="0"/>
              <a:t>規則，名稱：</a:t>
            </a:r>
            <a:r>
              <a:rPr lang="en-US" altLang="zh-TW" sz="2800" smtClean="0"/>
              <a:t>.photolist</a:t>
            </a:r>
            <a:r>
              <a:rPr lang="zh-TW" altLang="en-US" sz="2800" smtClean="0"/>
              <a:t>，設定背景</a:t>
            </a:r>
            <a:r>
              <a:rPr lang="en-US" altLang="zh-TW" sz="2800" smtClean="0"/>
              <a:t>-&gt; background-image: images/photo_bg.gif;</a:t>
            </a:r>
            <a:r>
              <a:rPr lang="zh-TW" altLang="en-US" sz="2800" smtClean="0"/>
              <a:t>，</a:t>
            </a:r>
            <a:r>
              <a:rPr lang="en-US" altLang="zh-TW" sz="2800" smtClean="0"/>
              <a:t>background-repeat: no-repeat;</a:t>
            </a:r>
          </a:p>
          <a:p>
            <a:r>
              <a:rPr lang="zh-TW" altLang="en-US" sz="2800" smtClean="0"/>
              <a:t>設定方框</a:t>
            </a:r>
            <a:r>
              <a:rPr lang="en-US" altLang="zh-TW" sz="2800" smtClean="0"/>
              <a:t>-&gt;margin-&gt;</a:t>
            </a:r>
          </a:p>
          <a:p>
            <a:r>
              <a:rPr lang="en-US" altLang="zh-TW" sz="2800" smtClean="0">
                <a:solidFill>
                  <a:srgbClr val="FF0000"/>
                </a:solidFill>
              </a:rPr>
              <a:t>width: 165px;</a:t>
            </a:r>
            <a:r>
              <a:rPr lang="zh-TW" altLang="en-US" sz="2800" smtClean="0"/>
              <a:t>，</a:t>
            </a:r>
            <a:r>
              <a:rPr lang="en-US" altLang="zh-TW" sz="2800" smtClean="0"/>
              <a:t>height: 135px;</a:t>
            </a:r>
          </a:p>
          <a:p>
            <a:r>
              <a:rPr lang="en-US" altLang="zh-TW" sz="2800" smtClean="0"/>
              <a:t>margin-top: 0px;</a:t>
            </a:r>
            <a:r>
              <a:rPr lang="zh-TW" altLang="en-US" sz="2800" smtClean="0"/>
              <a:t>，</a:t>
            </a:r>
            <a:r>
              <a:rPr lang="en-US" altLang="zh-TW" sz="2800" smtClean="0"/>
              <a:t>margin-right: 0px;</a:t>
            </a:r>
            <a:r>
              <a:rPr lang="zh-TW" altLang="en-US" sz="2800" smtClean="0"/>
              <a:t>，</a:t>
            </a:r>
            <a:r>
              <a:rPr lang="en-US" altLang="zh-TW" sz="2800" smtClean="0"/>
              <a:t>margin-bottom: 20px;</a:t>
            </a:r>
            <a:r>
              <a:rPr lang="en-US" altLang="zh-TW" sz="2800" smtClean="0">
                <a:solidFill>
                  <a:srgbClr val="FF0000"/>
                </a:solidFill>
              </a:rPr>
              <a:t>margin-left: 5px;</a:t>
            </a:r>
          </a:p>
          <a:p>
            <a:r>
              <a:rPr lang="en-US" altLang="zh-TW" sz="2800" smtClean="0"/>
              <a:t>padding-top: 30px;</a:t>
            </a:r>
            <a:endParaRPr lang="zh-TW" altLang="en-US" sz="2800" smtClean="0"/>
          </a:p>
          <a:p>
            <a:endParaRPr lang="en-US" altLang="zh-TW" sz="2800" smtClean="0"/>
          </a:p>
          <a:p>
            <a:endParaRPr lang="zh-TW" altLang="en-US" smtClean="0"/>
          </a:p>
        </p:txBody>
      </p:sp>
      <p:sp>
        <p:nvSpPr>
          <p:cNvPr id="4198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D60A7557-BE92-4C07-9301-FCC7554455E1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28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練習二</a:t>
            </a:r>
          </a:p>
        </p:txBody>
      </p:sp>
      <p:sp>
        <p:nvSpPr>
          <p:cNvPr id="4301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3200" smtClean="0"/>
              <a:t>設定邊框沒有正常顯示的問題，使用分割檢視畫面，點選最後一個縮圖區塊。</a:t>
            </a:r>
            <a:endParaRPr lang="en-US" altLang="zh-TW" sz="3200" smtClean="0"/>
          </a:p>
          <a:p>
            <a:r>
              <a:rPr lang="zh-TW" altLang="en-US" sz="3200" smtClean="0"/>
              <a:t>插入一個換行標籤</a:t>
            </a:r>
            <a:r>
              <a:rPr lang="en-US" altLang="zh-TW" sz="3200" smtClean="0"/>
              <a:t>&lt;br clear=“left” /&gt;</a:t>
            </a:r>
            <a:r>
              <a:rPr lang="zh-TW" altLang="en-US" sz="3200" smtClean="0"/>
              <a:t>，設定私左邊浮動清除。</a:t>
            </a:r>
            <a:endParaRPr lang="en-US" altLang="zh-TW" sz="3200" smtClean="0"/>
          </a:p>
          <a:p>
            <a:endParaRPr lang="zh-TW" altLang="en-US" smtClean="0"/>
          </a:p>
          <a:p>
            <a:endParaRPr lang="zh-TW" altLang="en-US" smtClean="0"/>
          </a:p>
        </p:txBody>
      </p:sp>
      <p:sp>
        <p:nvSpPr>
          <p:cNvPr id="43012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5FDAFF58-BFA2-4FC9-A722-88954495A01C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29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利用 </a:t>
            </a:r>
            <a:r>
              <a:rPr lang="en-US" altLang="zh-TW" smtClean="0"/>
              <a:t>Div </a:t>
            </a:r>
            <a:r>
              <a:rPr lang="zh-TW" altLang="en-US" smtClean="0"/>
              <a:t>與 </a:t>
            </a:r>
            <a:r>
              <a:rPr lang="en-US" altLang="zh-TW" smtClean="0"/>
              <a:t>CSS </a:t>
            </a:r>
            <a:r>
              <a:rPr lang="zh-TW" altLang="en-US" smtClean="0"/>
              <a:t>展示相片縮圖</a:t>
            </a:r>
          </a:p>
        </p:txBody>
      </p:sp>
      <p:sp>
        <p:nvSpPr>
          <p:cNvPr id="717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smtClean="0">
                <a:solidFill>
                  <a:srgbClr val="FF0000"/>
                </a:solidFill>
              </a:rPr>
              <a:t>建立可重複使用的 </a:t>
            </a:r>
            <a:r>
              <a:rPr lang="en-US" altLang="zh-TW" b="1" smtClean="0">
                <a:solidFill>
                  <a:srgbClr val="FF0000"/>
                </a:solidFill>
              </a:rPr>
              <a:t>Div </a:t>
            </a:r>
            <a:r>
              <a:rPr lang="zh-TW" altLang="en-US" b="1" smtClean="0">
                <a:solidFill>
                  <a:srgbClr val="FF0000"/>
                </a:solidFill>
              </a:rPr>
              <a:t>標籤</a:t>
            </a:r>
          </a:p>
          <a:p>
            <a:pPr lvl="1"/>
            <a:r>
              <a:rPr lang="zh-TW" altLang="en-US" smtClean="0"/>
              <a:t>建立一個準備重複使用的 </a:t>
            </a:r>
            <a:r>
              <a:rPr lang="en-US" altLang="zh-TW" smtClean="0"/>
              <a:t>Div </a:t>
            </a:r>
            <a:r>
              <a:rPr lang="zh-TW" altLang="en-US" smtClean="0"/>
              <a:t>標籤</a:t>
            </a:r>
          </a:p>
          <a:p>
            <a:pPr lvl="1"/>
            <a:r>
              <a:rPr lang="zh-TW" altLang="en-US" smtClean="0"/>
              <a:t>複製多個 </a:t>
            </a:r>
            <a:r>
              <a:rPr lang="en-US" altLang="zh-TW" smtClean="0"/>
              <a:t>Div </a:t>
            </a:r>
            <a:r>
              <a:rPr lang="zh-TW" altLang="en-US" smtClean="0"/>
              <a:t>標籤</a:t>
            </a:r>
          </a:p>
          <a:p>
            <a:r>
              <a:rPr lang="zh-TW" altLang="en-US" b="1" smtClean="0">
                <a:solidFill>
                  <a:srgbClr val="FF0000"/>
                </a:solidFill>
              </a:rPr>
              <a:t>利用 </a:t>
            </a:r>
            <a:r>
              <a:rPr lang="en-US" altLang="zh-TW" b="1" smtClean="0">
                <a:solidFill>
                  <a:srgbClr val="FF0000"/>
                </a:solidFill>
              </a:rPr>
              <a:t>CSS </a:t>
            </a:r>
            <a:r>
              <a:rPr lang="zh-TW" altLang="en-US" b="1" smtClean="0">
                <a:solidFill>
                  <a:srgbClr val="FF0000"/>
                </a:solidFill>
              </a:rPr>
              <a:t>調整 </a:t>
            </a:r>
            <a:r>
              <a:rPr lang="en-US" altLang="zh-TW" b="1" smtClean="0">
                <a:solidFill>
                  <a:srgbClr val="FF0000"/>
                </a:solidFill>
              </a:rPr>
              <a:t>Div </a:t>
            </a:r>
            <a:r>
              <a:rPr lang="zh-TW" altLang="en-US" b="1" smtClean="0">
                <a:solidFill>
                  <a:srgbClr val="FF0000"/>
                </a:solidFill>
              </a:rPr>
              <a:t>區塊的視覺呈現</a:t>
            </a:r>
            <a:endParaRPr lang="en-US" altLang="zh-TW" b="1" smtClean="0">
              <a:solidFill>
                <a:srgbClr val="FF0000"/>
              </a:solidFill>
            </a:endParaRPr>
          </a:p>
          <a:p>
            <a:pPr lvl="1"/>
            <a:r>
              <a:rPr lang="zh-TW" altLang="en-US" smtClean="0"/>
              <a:t>讓縮圖區塊水平並排</a:t>
            </a:r>
          </a:p>
          <a:p>
            <a:pPr lvl="1"/>
            <a:r>
              <a:rPr lang="zh-TW" altLang="en-US" smtClean="0"/>
              <a:t>消除段落間距</a:t>
            </a:r>
          </a:p>
          <a:p>
            <a:pPr lvl="1"/>
            <a:r>
              <a:rPr lang="zh-TW" altLang="en-US" smtClean="0"/>
              <a:t>替相片加相框</a:t>
            </a:r>
            <a:r>
              <a:rPr lang="en-US" altLang="zh-TW" smtClean="0"/>
              <a:t>(</a:t>
            </a:r>
            <a:r>
              <a:rPr lang="zh-TW" altLang="en-US" smtClean="0"/>
              <a:t>背景圖</a:t>
            </a:r>
            <a:r>
              <a:rPr lang="en-US" altLang="zh-TW" smtClean="0"/>
              <a:t>)</a:t>
            </a:r>
            <a:endParaRPr lang="zh-TW" altLang="en-US" smtClean="0"/>
          </a:p>
          <a:p>
            <a:pPr lvl="1"/>
            <a:r>
              <a:rPr lang="zh-TW" altLang="en-US" smtClean="0"/>
              <a:t>調整縮圖及文字的位置</a:t>
            </a:r>
          </a:p>
          <a:p>
            <a:pPr lvl="1"/>
            <a:r>
              <a:rPr lang="zh-TW" altLang="en-US" smtClean="0"/>
              <a:t>解決橘色邊框沒有正常顯示的問題</a:t>
            </a:r>
          </a:p>
          <a:p>
            <a:endParaRPr lang="zh-TW" altLang="en-US" smtClean="0"/>
          </a:p>
        </p:txBody>
      </p:sp>
      <p:sp>
        <p:nvSpPr>
          <p:cNvPr id="7172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AD72282D-76FB-4C49-8D29-4BECE49E86A7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3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smtClean="0"/>
          </a:p>
        </p:txBody>
      </p:sp>
      <p:pic>
        <p:nvPicPr>
          <p:cNvPr id="4403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76375" y="404813"/>
            <a:ext cx="5688013" cy="6264275"/>
          </a:xfrm>
        </p:spPr>
      </p:pic>
      <p:sp>
        <p:nvSpPr>
          <p:cNvPr id="44036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E52BE9D9-1996-4F3D-8019-6C033AD853D8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30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2C29BD47-18E9-48FE-920A-80B07655FFD3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31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4505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71550" y="1484313"/>
            <a:ext cx="7283450" cy="5184775"/>
          </a:xfrm>
          <a:noFill/>
        </p:spPr>
      </p:pic>
      <p:sp>
        <p:nvSpPr>
          <p:cNvPr id="45060" name="標題 1"/>
          <p:cNvSpPr>
            <a:spLocks noGrp="1"/>
          </p:cNvSpPr>
          <p:nvPr>
            <p:ph type="title"/>
          </p:nvPr>
        </p:nvSpPr>
        <p:spPr>
          <a:xfrm>
            <a:off x="73025" y="260350"/>
            <a:ext cx="9036050" cy="1081088"/>
          </a:xfrm>
        </p:spPr>
        <p:txBody>
          <a:bodyPr/>
          <a:lstStyle/>
          <a:p>
            <a:r>
              <a:rPr lang="en-US" altLang="zh-TW" dirty="0" smtClean="0"/>
              <a:t>10-2 </a:t>
            </a:r>
            <a:r>
              <a:rPr lang="zh-TW" altLang="en-US" dirty="0" smtClean="0"/>
              <a:t>運用行為製作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「按下縮圖彈出大圖」的效果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製作透明度特效變化程</a:t>
            </a:r>
            <a:r>
              <a:rPr lang="zh-TW" altLang="en-US" dirty="0"/>
              <a:t>式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196752"/>
            <a:ext cx="8708641" cy="3168352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32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066292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smtClean="0"/>
              <a:t>effectFadetTo</a:t>
            </a:r>
            <a:r>
              <a:rPr lang="zh-TW" altLang="en-US" smtClean="0"/>
              <a:t>參數</a:t>
            </a:r>
            <a:r>
              <a:rPr lang="zh-TW" altLang="en-US" dirty="0" smtClean="0"/>
              <a:t>設定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268760"/>
            <a:ext cx="8211820" cy="2952328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33</a:t>
            </a:fld>
            <a:endParaRPr lang="en-US" altLang="zh-TW"/>
          </a:p>
        </p:txBody>
      </p:sp>
      <p:sp>
        <p:nvSpPr>
          <p:cNvPr id="6" name="文字方塊 5"/>
          <p:cNvSpPr txBox="1"/>
          <p:nvPr/>
        </p:nvSpPr>
        <p:spPr>
          <a:xfrm>
            <a:off x="1331640" y="4512316"/>
            <a:ext cx="6840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0" smtClean="0"/>
              <a:t>effectFadetTo(</a:t>
            </a:r>
            <a:r>
              <a:rPr lang="zh-TW" altLang="en-US" b="0" dirty="0" smtClean="0"/>
              <a:t>那一個物件</a:t>
            </a:r>
            <a:r>
              <a:rPr lang="en-US" altLang="zh-TW" b="0" dirty="0" smtClean="0"/>
              <a:t>,</a:t>
            </a:r>
            <a:r>
              <a:rPr lang="zh-TW" altLang="en-US" b="0" dirty="0" smtClean="0"/>
              <a:t>特效時間</a:t>
            </a:r>
            <a:r>
              <a:rPr lang="en-US" altLang="zh-TW" b="0" dirty="0" smtClean="0"/>
              <a:t>,</a:t>
            </a:r>
            <a:r>
              <a:rPr lang="en-US" altLang="zh-TW" b="0" dirty="0"/>
              <a:t> </a:t>
            </a:r>
            <a:r>
              <a:rPr lang="zh-TW" altLang="en-US" b="0" dirty="0" smtClean="0"/>
              <a:t>透明度</a:t>
            </a:r>
            <a:r>
              <a:rPr lang="en-US" altLang="zh-TW" b="0" dirty="0" smtClean="0"/>
              <a:t>%</a:t>
            </a:r>
            <a:r>
              <a:rPr lang="zh-TW" altLang="en-US" b="0" dirty="0" smtClean="0"/>
              <a:t>起始</a:t>
            </a:r>
            <a:r>
              <a:rPr lang="en-US" altLang="zh-TW" b="0" dirty="0" smtClean="0"/>
              <a:t>,</a:t>
            </a:r>
            <a:r>
              <a:rPr lang="zh-TW" altLang="en-US" b="0" dirty="0" smtClean="0"/>
              <a:t>透明度</a:t>
            </a:r>
            <a:r>
              <a:rPr lang="en-US" altLang="zh-TW" b="0" smtClean="0"/>
              <a:t>%</a:t>
            </a:r>
            <a:r>
              <a:rPr lang="zh-TW" altLang="en-US" b="0" smtClean="0"/>
              <a:t>結束</a:t>
            </a:r>
            <a:r>
              <a:rPr lang="en-US" altLang="zh-TW" b="0" smtClean="0"/>
              <a:t>)</a:t>
            </a:r>
            <a:endParaRPr lang="en-US" altLang="zh-TW" b="0" dirty="0"/>
          </a:p>
        </p:txBody>
      </p:sp>
    </p:spTree>
    <p:extLst>
      <p:ext uri="{BB962C8B-B14F-4D97-AF65-F5344CB8AC3E}">
        <p14:creationId xmlns:p14="http://schemas.microsoft.com/office/powerpoint/2010/main" val="3637647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練習四</a:t>
            </a:r>
          </a:p>
        </p:txBody>
      </p:sp>
      <p:sp>
        <p:nvSpPr>
          <p:cNvPr id="59395" name="內容版面配置區 2"/>
          <p:cNvSpPr>
            <a:spLocks noGrp="1"/>
          </p:cNvSpPr>
          <p:nvPr>
            <p:ph idx="1"/>
          </p:nvPr>
        </p:nvSpPr>
        <p:spPr>
          <a:xfrm>
            <a:off x="69850" y="928688"/>
            <a:ext cx="8966200" cy="5740400"/>
          </a:xfrm>
        </p:spPr>
        <p:txBody>
          <a:bodyPr/>
          <a:lstStyle/>
          <a:p>
            <a:r>
              <a:rPr lang="zh-TW" altLang="en-US" sz="3200" smtClean="0"/>
              <a:t>依練習網站</a:t>
            </a:r>
            <a:r>
              <a:rPr lang="en-US" altLang="zh-TW" sz="3200" smtClean="0"/>
              <a:t>Cute Design Studio</a:t>
            </a:r>
            <a:r>
              <a:rPr lang="zh-TW" altLang="en-US" sz="3200" smtClean="0"/>
              <a:t>，完成下列要求</a:t>
            </a:r>
            <a:endParaRPr lang="en-US" altLang="zh-TW" sz="3200" smtClean="0"/>
          </a:p>
          <a:p>
            <a:r>
              <a:rPr lang="zh-TW" altLang="en-US" sz="3200" smtClean="0"/>
              <a:t>設定所有縮圖</a:t>
            </a:r>
            <a:r>
              <a:rPr lang="en-US" altLang="zh-TW" sz="3200" smtClean="0"/>
              <a:t>001s-009s.jpg</a:t>
            </a:r>
            <a:r>
              <a:rPr lang="zh-TW" altLang="en-US" sz="3200" smtClean="0"/>
              <a:t>，都有透明度的變化效果。</a:t>
            </a:r>
            <a:endParaRPr lang="en-US" altLang="zh-TW" sz="3200" smtClean="0"/>
          </a:p>
          <a:p>
            <a:r>
              <a:rPr lang="zh-TW" altLang="en-US" sz="3200" smtClean="0"/>
              <a:t>利用標籤檢視窗，設定效果</a:t>
            </a:r>
            <a:r>
              <a:rPr lang="en-US" altLang="zh-TW" sz="3200" smtClean="0"/>
              <a:t>-&gt;</a:t>
            </a:r>
            <a:r>
              <a:rPr lang="zh-TW" altLang="en-US" sz="3200" smtClean="0"/>
              <a:t>出現</a:t>
            </a:r>
            <a:r>
              <a:rPr lang="en-US" altLang="zh-TW" sz="3200" smtClean="0"/>
              <a:t>/</a:t>
            </a:r>
            <a:r>
              <a:rPr lang="zh-TW" altLang="en-US" sz="3200" smtClean="0"/>
              <a:t>淡出，行為：</a:t>
            </a:r>
            <a:r>
              <a:rPr lang="en-US" altLang="zh-TW" sz="3200" smtClean="0"/>
              <a:t>onMouseOver</a:t>
            </a:r>
          </a:p>
          <a:p>
            <a:r>
              <a:rPr lang="zh-TW" altLang="en-US" sz="3200" smtClean="0"/>
              <a:t>目標元素：目前選取範圍</a:t>
            </a:r>
            <a:endParaRPr lang="en-US" altLang="zh-TW" sz="3200" smtClean="0"/>
          </a:p>
          <a:p>
            <a:r>
              <a:rPr lang="zh-TW" altLang="en-US" sz="3200" smtClean="0"/>
              <a:t>作用期間：</a:t>
            </a:r>
            <a:r>
              <a:rPr lang="en-US" altLang="zh-TW" sz="3200" smtClean="0"/>
              <a:t>2000</a:t>
            </a:r>
            <a:r>
              <a:rPr lang="zh-TW" altLang="en-US" sz="3200" smtClean="0"/>
              <a:t>毫秒</a:t>
            </a:r>
            <a:endParaRPr lang="en-US" altLang="zh-TW" sz="3200" smtClean="0"/>
          </a:p>
          <a:p>
            <a:r>
              <a:rPr lang="zh-TW" altLang="en-US" sz="3200" smtClean="0"/>
              <a:t>效果：出現</a:t>
            </a:r>
            <a:endParaRPr lang="en-US" altLang="zh-TW" sz="3200" smtClean="0"/>
          </a:p>
          <a:p>
            <a:r>
              <a:rPr lang="zh-TW" altLang="en-US" sz="3200" smtClean="0"/>
              <a:t>出現位置：</a:t>
            </a:r>
            <a:r>
              <a:rPr lang="en-US" altLang="zh-TW" sz="3200" smtClean="0"/>
              <a:t>0.2</a:t>
            </a:r>
          </a:p>
          <a:p>
            <a:r>
              <a:rPr lang="zh-TW" altLang="en-US" sz="3200" smtClean="0"/>
              <a:t>出現至：</a:t>
            </a:r>
            <a:r>
              <a:rPr lang="en-US" altLang="zh-TW" sz="3200" smtClean="0"/>
              <a:t>1</a:t>
            </a:r>
          </a:p>
          <a:p>
            <a:endParaRPr lang="en-US" altLang="zh-TW" sz="3200" smtClean="0"/>
          </a:p>
          <a:p>
            <a:endParaRPr lang="en-US" altLang="zh-TW" sz="3200" smtClean="0"/>
          </a:p>
          <a:p>
            <a:endParaRPr lang="zh-TW" altLang="en-US" smtClean="0"/>
          </a:p>
        </p:txBody>
      </p:sp>
      <p:sp>
        <p:nvSpPr>
          <p:cNvPr id="59396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6625B944-5E2B-4750-84BE-18953B298AB2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34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執行結</a:t>
            </a:r>
            <a:r>
              <a:rPr lang="zh-TW" altLang="en-US"/>
              <a:t>果</a:t>
            </a:r>
            <a:endParaRPr lang="zh-TW" altLang="en-US" smtClean="0"/>
          </a:p>
        </p:txBody>
      </p:sp>
      <p:pic>
        <p:nvPicPr>
          <p:cNvPr id="5427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332656"/>
            <a:ext cx="5904656" cy="6424127"/>
          </a:xfrm>
        </p:spPr>
      </p:pic>
      <p:sp>
        <p:nvSpPr>
          <p:cNvPr id="54276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01C7B5F9-3D36-4E56-9C9A-EA528E45C505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35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相片簿升級設定</a:t>
            </a:r>
          </a:p>
        </p:txBody>
      </p:sp>
      <p:sp>
        <p:nvSpPr>
          <p:cNvPr id="6758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目標：強化相片簿功能</a:t>
            </a:r>
            <a:endParaRPr lang="en-US" altLang="zh-TW" smtClean="0"/>
          </a:p>
          <a:p>
            <a:r>
              <a:rPr lang="zh-TW" altLang="en-US" smtClean="0"/>
              <a:t>策略：使用</a:t>
            </a:r>
            <a:r>
              <a:rPr lang="en-US" altLang="zh-TW" smtClean="0"/>
              <a:t>jquery</a:t>
            </a:r>
            <a:r>
              <a:rPr lang="zh-TW" altLang="en-US" smtClean="0"/>
              <a:t>函數</a:t>
            </a:r>
            <a:endParaRPr lang="en-US" altLang="zh-TW" smtClean="0"/>
          </a:p>
          <a:p>
            <a:pPr lvl="1"/>
            <a:r>
              <a:rPr lang="en-US" altLang="zh-TW" smtClean="0"/>
              <a:t>jQuery 1.2.3 </a:t>
            </a:r>
          </a:p>
          <a:p>
            <a:pPr lvl="1"/>
            <a:r>
              <a:rPr lang="en-US" altLang="zh-TW" smtClean="0"/>
              <a:t>jquery-lightbox-0.5</a:t>
            </a:r>
          </a:p>
          <a:p>
            <a:r>
              <a:rPr lang="zh-TW" altLang="en-US" smtClean="0"/>
              <a:t>設定</a:t>
            </a:r>
            <a:endParaRPr lang="en-US" altLang="zh-TW" smtClean="0"/>
          </a:p>
          <a:p>
            <a:endParaRPr lang="zh-TW" altLang="en-US" smtClean="0"/>
          </a:p>
        </p:txBody>
      </p:sp>
      <p:sp>
        <p:nvSpPr>
          <p:cNvPr id="6758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0B2636C9-67F2-4659-AACE-F1795F169B0A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36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67589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388" y="3789040"/>
            <a:ext cx="9031287" cy="2952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調整原有的設定連接</a:t>
            </a:r>
          </a:p>
        </p:txBody>
      </p:sp>
      <p:sp>
        <p:nvSpPr>
          <p:cNvPr id="68611" name="內容版面配置區 2"/>
          <p:cNvSpPr>
            <a:spLocks noGrp="1"/>
          </p:cNvSpPr>
          <p:nvPr>
            <p:ph idx="1"/>
          </p:nvPr>
        </p:nvSpPr>
        <p:spPr>
          <a:xfrm>
            <a:off x="28512" y="1052737"/>
            <a:ext cx="8966200" cy="5511400"/>
          </a:xfrm>
        </p:spPr>
        <p:txBody>
          <a:bodyPr/>
          <a:lstStyle/>
          <a:p>
            <a:r>
              <a:rPr lang="zh-TW" altLang="en-US" smtClean="0"/>
              <a:t>加入超連接屬性，與</a:t>
            </a:r>
            <a:r>
              <a:rPr lang="en-US" altLang="zh-TW" smtClean="0"/>
              <a:t>title</a:t>
            </a:r>
            <a:r>
              <a:rPr lang="zh-TW" altLang="en-US" smtClean="0"/>
              <a:t>資訊</a:t>
            </a:r>
            <a:endParaRPr lang="en-US" altLang="zh-TW" smtClean="0"/>
          </a:p>
          <a:p>
            <a:endParaRPr lang="en-US" altLang="zh-TW" smtClean="0"/>
          </a:p>
          <a:p>
            <a:endParaRPr lang="zh-TW" altLang="en-US" smtClean="0"/>
          </a:p>
        </p:txBody>
      </p:sp>
      <p:sp>
        <p:nvSpPr>
          <p:cNvPr id="68612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CC947D00-E4E0-42AC-B75E-E49F2762FFD4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37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68614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9552" y="1700807"/>
            <a:ext cx="8064896" cy="4849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完成</a:t>
            </a:r>
          </a:p>
        </p:txBody>
      </p:sp>
      <p:pic>
        <p:nvPicPr>
          <p:cNvPr id="6963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950" y="1268413"/>
            <a:ext cx="3914775" cy="5472112"/>
          </a:xfrm>
        </p:spPr>
      </p:pic>
      <p:sp>
        <p:nvSpPr>
          <p:cNvPr id="69636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769DACFE-BAC1-4394-B740-9594C001DFCF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38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69637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1146175"/>
            <a:ext cx="3638550" cy="568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標題 1"/>
          <p:cNvSpPr>
            <a:spLocks noGrp="1"/>
          </p:cNvSpPr>
          <p:nvPr>
            <p:ph type="title"/>
          </p:nvPr>
        </p:nvSpPr>
        <p:spPr>
          <a:xfrm>
            <a:off x="73025" y="-26988"/>
            <a:ext cx="9036050" cy="1081088"/>
          </a:xfrm>
        </p:spPr>
        <p:txBody>
          <a:bodyPr/>
          <a:lstStyle/>
          <a:p>
            <a:pPr marL="342900" indent="-342900"/>
            <a:r>
              <a:rPr lang="en-US" altLang="zh-TW" smtClean="0"/>
              <a:t>jquery-lightbox-0.5</a:t>
            </a:r>
            <a:r>
              <a:rPr lang="zh-TW" altLang="en-US" smtClean="0"/>
              <a:t>元件參數設定</a:t>
            </a:r>
          </a:p>
        </p:txBody>
      </p:sp>
      <p:pic>
        <p:nvPicPr>
          <p:cNvPr id="70659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42988" y="1052513"/>
            <a:ext cx="7200900" cy="5813425"/>
          </a:xfrm>
        </p:spPr>
      </p:pic>
      <p:sp>
        <p:nvSpPr>
          <p:cNvPr id="70660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151828B0-7E8F-47D7-81B5-2061F604E206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39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建立可重複使用的 </a:t>
            </a:r>
            <a:r>
              <a:rPr lang="en-US" altLang="zh-TW" smtClean="0"/>
              <a:t>Div </a:t>
            </a:r>
            <a:r>
              <a:rPr lang="zh-TW" altLang="en-US" smtClean="0"/>
              <a:t>標籤</a:t>
            </a:r>
          </a:p>
        </p:txBody>
      </p:sp>
      <p:sp>
        <p:nvSpPr>
          <p:cNvPr id="819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建立一個準備重複使用的 </a:t>
            </a:r>
            <a:r>
              <a:rPr lang="en-US" altLang="zh-TW" smtClean="0"/>
              <a:t>Div </a:t>
            </a:r>
            <a:r>
              <a:rPr lang="zh-TW" altLang="en-US" smtClean="0"/>
              <a:t>標籤</a:t>
            </a:r>
          </a:p>
          <a:p>
            <a:endParaRPr lang="zh-TW" altLang="en-US" smtClean="0"/>
          </a:p>
        </p:txBody>
      </p:sp>
      <p:sp>
        <p:nvSpPr>
          <p:cNvPr id="8196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580BA3F3-03C7-4834-B8CF-CB857C1A6BED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819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" y="1947863"/>
            <a:ext cx="8966200" cy="4433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建立第二個</a:t>
            </a:r>
            <a:r>
              <a:rPr lang="en-US" altLang="zh-TW" smtClean="0"/>
              <a:t>lightBox</a:t>
            </a:r>
            <a:r>
              <a:rPr lang="zh-TW" altLang="en-US" smtClean="0"/>
              <a:t>功能</a:t>
            </a:r>
          </a:p>
        </p:txBody>
      </p:sp>
      <p:pic>
        <p:nvPicPr>
          <p:cNvPr id="70659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" y="1196752"/>
            <a:ext cx="9140949" cy="3672408"/>
          </a:xfrm>
        </p:spPr>
      </p:pic>
      <p:sp>
        <p:nvSpPr>
          <p:cNvPr id="70660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D049FFC4-AB3C-49D1-B1A0-853C78CEC869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40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6838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執行結果</a:t>
            </a:r>
          </a:p>
        </p:txBody>
      </p:sp>
      <p:pic>
        <p:nvPicPr>
          <p:cNvPr id="71683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950" y="1484313"/>
            <a:ext cx="8966200" cy="3752850"/>
          </a:xfrm>
        </p:spPr>
      </p:pic>
      <p:sp>
        <p:nvSpPr>
          <p:cNvPr id="71684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F4CBEACE-A760-4B50-9896-ADBD68B5E2BA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41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9233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建立第三個</a:t>
            </a:r>
            <a:r>
              <a:rPr lang="en-US" altLang="zh-TW" smtClean="0"/>
              <a:t>lightBox</a:t>
            </a:r>
            <a:r>
              <a:rPr lang="zh-TW" altLang="en-US" smtClean="0"/>
              <a:t>功能</a:t>
            </a:r>
          </a:p>
        </p:txBody>
      </p:sp>
      <p:pic>
        <p:nvPicPr>
          <p:cNvPr id="70659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268760"/>
            <a:ext cx="8510439" cy="3600400"/>
          </a:xfrm>
        </p:spPr>
      </p:pic>
      <p:sp>
        <p:nvSpPr>
          <p:cNvPr id="70660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D049FFC4-AB3C-49D1-B1A0-853C78CEC869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42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0923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加入每個圖片的類別與</a:t>
            </a:r>
            <a:r>
              <a:rPr lang="en-US" altLang="zh-TW" smtClean="0"/>
              <a:t>title</a:t>
            </a:r>
            <a:r>
              <a:rPr lang="zh-TW" altLang="en-US" smtClean="0"/>
              <a:t>與</a:t>
            </a:r>
            <a:r>
              <a:rPr lang="en-US" altLang="zh-TW" smtClean="0"/>
              <a:t>rel</a:t>
            </a:r>
            <a:endParaRPr lang="zh-TW" altLang="en-US" smtClean="0"/>
          </a:p>
        </p:txBody>
      </p:sp>
      <p:pic>
        <p:nvPicPr>
          <p:cNvPr id="70659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6752"/>
            <a:ext cx="8568952" cy="4536504"/>
          </a:xfrm>
        </p:spPr>
      </p:pic>
      <p:sp>
        <p:nvSpPr>
          <p:cNvPr id="70660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D049FFC4-AB3C-49D1-B1A0-853C78CEC869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43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0949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執行結果</a:t>
            </a:r>
            <a:endParaRPr lang="zh-TW" altLang="en-US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17" y="1196975"/>
            <a:ext cx="7497465" cy="5472113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44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418476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10-3 </a:t>
            </a:r>
            <a:r>
              <a:rPr lang="zh-TW" altLang="en-US" smtClean="0"/>
              <a:t>設定可下載檔案的超連結</a:t>
            </a:r>
          </a:p>
        </p:txBody>
      </p:sp>
      <p:sp>
        <p:nvSpPr>
          <p:cNvPr id="60419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211EC5B1-CA07-4181-84C1-A17E83169FFA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45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6042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5288" y="1196975"/>
            <a:ext cx="8404225" cy="5372100"/>
          </a:xfrm>
          <a:noFill/>
        </p:spPr>
      </p:pic>
      <p:sp>
        <p:nvSpPr>
          <p:cNvPr id="60421" name="矩形 5"/>
          <p:cNvSpPr>
            <a:spLocks noChangeArrowheads="1"/>
          </p:cNvSpPr>
          <p:nvPr/>
        </p:nvSpPr>
        <p:spPr bwMode="auto">
          <a:xfrm>
            <a:off x="250825" y="1268413"/>
            <a:ext cx="2160588" cy="24479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設定可下載檔案的超連結</a:t>
            </a:r>
          </a:p>
        </p:txBody>
      </p:sp>
      <p:sp>
        <p:nvSpPr>
          <p:cNvPr id="61443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3B0E0010-5705-40BF-A8A3-78F51267FD1C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46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6144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850" y="1689100"/>
            <a:ext cx="8966200" cy="4487863"/>
          </a:xfrm>
          <a:noFill/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設定可下載檔案的超連結</a:t>
            </a:r>
          </a:p>
        </p:txBody>
      </p:sp>
      <p:sp>
        <p:nvSpPr>
          <p:cNvPr id="6246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smtClean="0">
                <a:solidFill>
                  <a:srgbClr val="FF0000"/>
                </a:solidFill>
              </a:rPr>
              <a:t>建立可下載圖片的超連結</a:t>
            </a:r>
          </a:p>
          <a:p>
            <a:r>
              <a:rPr lang="zh-TW" altLang="en-US" b="1" smtClean="0">
                <a:solidFill>
                  <a:srgbClr val="FF0000"/>
                </a:solidFill>
              </a:rPr>
              <a:t>建立可下載檔案的超連結</a:t>
            </a:r>
          </a:p>
          <a:p>
            <a:endParaRPr lang="zh-TW" altLang="en-US" b="1" smtClean="0">
              <a:solidFill>
                <a:srgbClr val="FF0000"/>
              </a:solidFill>
            </a:endParaRPr>
          </a:p>
        </p:txBody>
      </p:sp>
      <p:sp>
        <p:nvSpPr>
          <p:cNvPr id="6246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8625B159-BDCD-4547-9475-61836E5DEC0D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47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建立可下載圖片的超連結</a:t>
            </a:r>
          </a:p>
        </p:txBody>
      </p:sp>
      <p:sp>
        <p:nvSpPr>
          <p:cNvPr id="6349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smtClean="0"/>
          </a:p>
        </p:txBody>
      </p:sp>
      <p:sp>
        <p:nvSpPr>
          <p:cNvPr id="63492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C8B370BC-4A7A-41EC-8D18-9EF89D2BC885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48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6349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850" y="2132856"/>
            <a:ext cx="8966200" cy="1877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建立可下載檔案的超連結</a:t>
            </a:r>
          </a:p>
        </p:txBody>
      </p:sp>
      <p:sp>
        <p:nvSpPr>
          <p:cNvPr id="64515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0F40A23F-78DC-4A8B-91F3-432285307DD8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49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64516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700808"/>
            <a:ext cx="8966200" cy="3225800"/>
          </a:xfrm>
          <a:noFill/>
        </p:spPr>
      </p:pic>
      <p:sp>
        <p:nvSpPr>
          <p:cNvPr id="2" name="文字方塊 1"/>
          <p:cNvSpPr txBox="1"/>
          <p:nvPr/>
        </p:nvSpPr>
        <p:spPr>
          <a:xfrm>
            <a:off x="2483768" y="1124744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mtClean="0"/>
              <a:t>取消超連結的底線</a:t>
            </a:r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先設定</a:t>
            </a:r>
            <a:r>
              <a:rPr lang="en-US" altLang="zh-TW" dirty="0" smtClean="0"/>
              <a:t>contentPhoto css</a:t>
            </a:r>
          </a:p>
        </p:txBody>
      </p:sp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56792"/>
            <a:ext cx="6845637" cy="2952328"/>
          </a:xfr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建立可下載檔案的超連結</a:t>
            </a:r>
          </a:p>
        </p:txBody>
      </p:sp>
      <p:sp>
        <p:nvSpPr>
          <p:cNvPr id="65539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D9107C42-CD55-443D-819F-38A1FE03F320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50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6554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20813" y="1196975"/>
            <a:ext cx="6264275" cy="5472113"/>
          </a:xfrm>
          <a:noFill/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練習五</a:t>
            </a:r>
          </a:p>
        </p:txBody>
      </p:sp>
      <p:sp>
        <p:nvSpPr>
          <p:cNvPr id="66563" name="內容版面配置區 2"/>
          <p:cNvSpPr>
            <a:spLocks noGrp="1"/>
          </p:cNvSpPr>
          <p:nvPr>
            <p:ph idx="1"/>
          </p:nvPr>
        </p:nvSpPr>
        <p:spPr>
          <a:xfrm>
            <a:off x="69850" y="857250"/>
            <a:ext cx="8966200" cy="5811838"/>
          </a:xfrm>
        </p:spPr>
        <p:txBody>
          <a:bodyPr/>
          <a:lstStyle/>
          <a:p>
            <a:r>
              <a:rPr lang="zh-TW" altLang="en-US" sz="2800" dirty="0" smtClean="0"/>
              <a:t>依練習網站</a:t>
            </a:r>
            <a:r>
              <a:rPr lang="en-US" altLang="zh-TW" sz="2800" dirty="0" smtClean="0"/>
              <a:t>Cute Design Studio</a:t>
            </a:r>
            <a:r>
              <a:rPr lang="zh-TW" altLang="en-US" sz="2800" dirty="0" smtClean="0"/>
              <a:t>，完成下列要求</a:t>
            </a:r>
            <a:endParaRPr lang="en-US" altLang="zh-TW" sz="2800" dirty="0" smtClean="0"/>
          </a:p>
          <a:p>
            <a:r>
              <a:rPr lang="zh-TW" altLang="en-US" dirty="0" smtClean="0">
                <a:solidFill>
                  <a:srgbClr val="FF0000"/>
                </a:solidFill>
              </a:rPr>
              <a:t>在練習網頁下面，插入新的</a:t>
            </a:r>
            <a:r>
              <a:rPr lang="en-US" altLang="zh-TW" dirty="0" smtClean="0">
                <a:solidFill>
                  <a:srgbClr val="FF0000"/>
                </a:solidFill>
              </a:rPr>
              <a:t>div</a:t>
            </a:r>
            <a:r>
              <a:rPr lang="zh-TW" altLang="en-US" dirty="0" smtClean="0">
                <a:solidFill>
                  <a:srgbClr val="FF0000"/>
                </a:solidFill>
              </a:rPr>
              <a:t>，在標籤後，</a:t>
            </a:r>
            <a:r>
              <a:rPr lang="en-US" altLang="zh-TW" dirty="0" smtClean="0">
                <a:solidFill>
                  <a:srgbClr val="FF0000"/>
                </a:solidFill>
              </a:rPr>
              <a:t>#</a:t>
            </a:r>
            <a:r>
              <a:rPr lang="en-US" altLang="zh-TW" dirty="0" err="1" smtClean="0">
                <a:solidFill>
                  <a:srgbClr val="FF0000"/>
                </a:solidFill>
              </a:rPr>
              <a:t>contentMain</a:t>
            </a:r>
            <a:r>
              <a:rPr lang="zh-TW" altLang="en-US" dirty="0" smtClean="0">
                <a:solidFill>
                  <a:srgbClr val="FF0000"/>
                </a:solidFill>
              </a:rPr>
              <a:t>，名稱：</a:t>
            </a:r>
            <a:r>
              <a:rPr lang="en-US" altLang="zh-TW" dirty="0" smtClean="0">
                <a:solidFill>
                  <a:srgbClr val="FF0000"/>
                </a:solidFill>
              </a:rPr>
              <a:t>wallpaper</a:t>
            </a:r>
            <a:r>
              <a:rPr lang="zh-TW" altLang="en-US" dirty="0" smtClean="0">
                <a:solidFill>
                  <a:srgbClr val="FF0000"/>
                </a:solidFill>
              </a:rPr>
              <a:t>，並新增</a:t>
            </a:r>
            <a:r>
              <a:rPr lang="en-US" altLang="zh-TW" dirty="0" err="1" smtClean="0">
                <a:solidFill>
                  <a:srgbClr val="FF0000"/>
                </a:solidFill>
              </a:rPr>
              <a:t>css</a:t>
            </a:r>
            <a:r>
              <a:rPr lang="zh-TW" altLang="en-US" dirty="0" smtClean="0">
                <a:solidFill>
                  <a:srgbClr val="FF0000"/>
                </a:solidFill>
              </a:rPr>
              <a:t>規則</a:t>
            </a:r>
            <a:r>
              <a:rPr lang="zh-TW" altLang="en-US" dirty="0" smtClean="0"/>
              <a:t>，字型</a:t>
            </a:r>
            <a:r>
              <a:rPr lang="en-US" altLang="zh-TW" dirty="0" smtClean="0"/>
              <a:t>-&gt;font-size: 24px; font-weight: </a:t>
            </a:r>
            <a:r>
              <a:rPr lang="en-US" altLang="zh-TW" dirty="0" err="1" smtClean="0"/>
              <a:t>bold;color</a:t>
            </a:r>
            <a:r>
              <a:rPr lang="en-US" altLang="zh-TW" dirty="0" smtClean="0"/>
              <a:t>: </a:t>
            </a:r>
            <a:r>
              <a:rPr lang="zh-TW" altLang="en-US" dirty="0" smtClean="0"/>
              <a:t>自訂</a:t>
            </a:r>
            <a:r>
              <a:rPr lang="en-US" altLang="zh-TW" dirty="0" smtClean="0"/>
              <a:t>;font-family:</a:t>
            </a:r>
            <a:r>
              <a:rPr lang="zh-TW" altLang="en-US" dirty="0" smtClean="0"/>
              <a:t>自訂</a:t>
            </a:r>
            <a:r>
              <a:rPr lang="en-US" altLang="zh-TW" dirty="0" smtClean="0"/>
              <a:t>;</a:t>
            </a:r>
          </a:p>
          <a:p>
            <a:r>
              <a:rPr lang="zh-TW" altLang="en-US" dirty="0" smtClean="0"/>
              <a:t>文字內容為：桌布下載：</a:t>
            </a:r>
            <a:r>
              <a:rPr lang="en-US" altLang="zh-TW" dirty="0" smtClean="0"/>
              <a:t>800*600 1024*768</a:t>
            </a:r>
          </a:p>
          <a:p>
            <a:r>
              <a:rPr lang="en-US" altLang="zh-TW" dirty="0" smtClean="0"/>
              <a:t>800*600</a:t>
            </a:r>
            <a:r>
              <a:rPr lang="zh-TW" altLang="en-US" dirty="0" smtClean="0"/>
              <a:t>設定下載圖片的超連結</a:t>
            </a:r>
            <a:r>
              <a:rPr lang="en-US" altLang="zh-TW" dirty="0" smtClean="0"/>
              <a:t>image\ wallpaper_800x600.jpg</a:t>
            </a:r>
            <a:r>
              <a:rPr lang="zh-TW" altLang="en-US" dirty="0" smtClean="0"/>
              <a:t>，目標：</a:t>
            </a:r>
            <a:r>
              <a:rPr lang="en-US" altLang="zh-TW" dirty="0" smtClean="0"/>
              <a:t>_blank</a:t>
            </a:r>
          </a:p>
          <a:p>
            <a:r>
              <a:rPr lang="en-US" altLang="zh-TW" dirty="0" smtClean="0"/>
              <a:t>1024*768</a:t>
            </a:r>
            <a:r>
              <a:rPr lang="zh-TW" altLang="en-US" dirty="0" smtClean="0"/>
              <a:t>設定下載圖片的超連結</a:t>
            </a:r>
            <a:r>
              <a:rPr lang="en-US" altLang="zh-TW" dirty="0" smtClean="0"/>
              <a:t>image\ wallpaper_1024x768.rar</a:t>
            </a:r>
          </a:p>
          <a:p>
            <a:r>
              <a:rPr lang="zh-TW" altLang="en-US" dirty="0" smtClean="0"/>
              <a:t>並測試是否可以正常下載。</a:t>
            </a:r>
          </a:p>
        </p:txBody>
      </p:sp>
      <p:sp>
        <p:nvSpPr>
          <p:cNvPr id="66564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C88100F3-B7AF-4059-B84C-F72AF3E9265A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51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重點整理</a:t>
            </a:r>
          </a:p>
        </p:txBody>
      </p:sp>
      <p:sp>
        <p:nvSpPr>
          <p:cNvPr id="7168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TW" smtClean="0"/>
              <a:t>1. </a:t>
            </a:r>
            <a:r>
              <a:rPr lang="zh-TW" altLang="en-US" smtClean="0"/>
              <a:t>以下為你整理本堂課所介紹的行為</a:t>
            </a:r>
            <a:r>
              <a:rPr lang="en-US" altLang="zh-TW" smtClean="0"/>
              <a:t>, </a:t>
            </a:r>
            <a:r>
              <a:rPr lang="zh-TW" altLang="en-US" smtClean="0"/>
              <a:t>其使用時機、行為名稱</a:t>
            </a:r>
            <a:r>
              <a:rPr lang="en-US" altLang="zh-TW" smtClean="0"/>
              <a:t>, </a:t>
            </a:r>
            <a:r>
              <a:rPr lang="zh-TW" altLang="en-US" smtClean="0"/>
              <a:t>以及該設定的動作：</a:t>
            </a:r>
          </a:p>
          <a:p>
            <a:endParaRPr lang="zh-TW" altLang="en-US" smtClean="0"/>
          </a:p>
        </p:txBody>
      </p:sp>
      <p:sp>
        <p:nvSpPr>
          <p:cNvPr id="71684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F6123E92-D8D8-4031-B4C9-7FA056F5E6AB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52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7168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" y="3303588"/>
            <a:ext cx="8966200" cy="1258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重點整理</a:t>
            </a:r>
          </a:p>
        </p:txBody>
      </p:sp>
      <p:sp>
        <p:nvSpPr>
          <p:cNvPr id="7270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TW" smtClean="0"/>
              <a:t>2. </a:t>
            </a:r>
            <a:r>
              <a:rPr lang="zh-TW" altLang="en-US" smtClean="0"/>
              <a:t>想要利用 </a:t>
            </a:r>
            <a:r>
              <a:rPr lang="en-US" altLang="zh-TW" smtClean="0"/>
              <a:t>Div </a:t>
            </a:r>
            <a:r>
              <a:rPr lang="zh-TW" altLang="en-US" smtClean="0"/>
              <a:t>標籤及 </a:t>
            </a:r>
            <a:r>
              <a:rPr lang="en-US" altLang="zh-TW" smtClean="0"/>
              <a:t>CSS </a:t>
            </a:r>
            <a:r>
              <a:rPr lang="zh-TW" altLang="en-US" smtClean="0"/>
              <a:t>製作相片縮圖版型</a:t>
            </a:r>
            <a:r>
              <a:rPr lang="en-US" altLang="zh-TW" smtClean="0"/>
              <a:t>, </a:t>
            </a:r>
            <a:r>
              <a:rPr lang="zh-TW" altLang="en-US" smtClean="0"/>
              <a:t>可依照下列流程進行設定：</a:t>
            </a:r>
          </a:p>
          <a:p>
            <a:endParaRPr lang="zh-TW" altLang="en-US" smtClean="0"/>
          </a:p>
        </p:txBody>
      </p:sp>
      <p:sp>
        <p:nvSpPr>
          <p:cNvPr id="7270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3B299F2F-AE16-455A-B252-B36D4D394D80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53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72709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492375"/>
            <a:ext cx="8532813" cy="382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重點整理</a:t>
            </a:r>
          </a:p>
        </p:txBody>
      </p:sp>
      <p:sp>
        <p:nvSpPr>
          <p:cNvPr id="7373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TW" smtClean="0"/>
              <a:t>3. </a:t>
            </a:r>
            <a:r>
              <a:rPr lang="zh-TW" altLang="en-US" smtClean="0"/>
              <a:t>製作可下載檔案的超連結時</a:t>
            </a:r>
            <a:r>
              <a:rPr lang="en-US" altLang="zh-TW" smtClean="0"/>
              <a:t>, </a:t>
            </a:r>
            <a:r>
              <a:rPr lang="zh-TW" altLang="en-US" smtClean="0"/>
              <a:t>只要在</a:t>
            </a:r>
            <a:r>
              <a:rPr lang="zh-TW" altLang="en-US" b="1" smtClean="0">
                <a:solidFill>
                  <a:srgbClr val="FF6600"/>
                </a:solidFill>
              </a:rPr>
              <a:t>屬性</a:t>
            </a:r>
            <a:r>
              <a:rPr lang="zh-TW" altLang="en-US" smtClean="0"/>
              <a:t>面板的</a:t>
            </a:r>
            <a:r>
              <a:rPr lang="zh-TW" altLang="en-US" b="1" smtClean="0">
                <a:solidFill>
                  <a:srgbClr val="FF6600"/>
                </a:solidFill>
              </a:rPr>
              <a:t>連結</a:t>
            </a:r>
            <a:r>
              <a:rPr lang="zh-TW" altLang="en-US" smtClean="0"/>
              <a:t>欄設定檔案的路徑即可</a:t>
            </a:r>
            <a:r>
              <a:rPr lang="en-US" altLang="zh-TW" smtClean="0"/>
              <a:t>, </a:t>
            </a:r>
            <a:r>
              <a:rPr lang="zh-TW" altLang="en-US" smtClean="0"/>
              <a:t>而按下之後會執行的動作</a:t>
            </a:r>
            <a:r>
              <a:rPr lang="en-US" altLang="zh-TW" smtClean="0"/>
              <a:t>, </a:t>
            </a:r>
            <a:r>
              <a:rPr lang="zh-TW" altLang="en-US" smtClean="0"/>
              <a:t>也會因檔案類型而有不同的處理方式：</a:t>
            </a:r>
            <a:endParaRPr lang="en-US" altLang="zh-TW" smtClean="0"/>
          </a:p>
          <a:p>
            <a:pPr lvl="1"/>
            <a:r>
              <a:rPr lang="en-US" altLang="zh-TW" smtClean="0"/>
              <a:t>1 .</a:t>
            </a:r>
            <a:r>
              <a:rPr lang="zh-TW" altLang="en-US" smtClean="0"/>
              <a:t>當</a:t>
            </a:r>
            <a:r>
              <a:rPr lang="zh-TW" altLang="en-US" b="1" smtClean="0">
                <a:solidFill>
                  <a:srgbClr val="FF6600"/>
                </a:solidFill>
              </a:rPr>
              <a:t>連結</a:t>
            </a:r>
            <a:r>
              <a:rPr lang="zh-TW" altLang="en-US" smtClean="0"/>
              <a:t>欄設定的是 </a:t>
            </a:r>
            <a:r>
              <a:rPr lang="en-US" altLang="zh-TW" smtClean="0"/>
              <a:t>.gif</a:t>
            </a:r>
            <a:r>
              <a:rPr lang="zh-TW" altLang="en-US" smtClean="0"/>
              <a:t>、</a:t>
            </a:r>
            <a:r>
              <a:rPr lang="en-US" altLang="zh-TW" smtClean="0"/>
              <a:t>.jpg</a:t>
            </a:r>
            <a:r>
              <a:rPr lang="zh-TW" altLang="en-US" smtClean="0"/>
              <a:t>、</a:t>
            </a:r>
            <a:r>
              <a:rPr lang="en-US" altLang="zh-TW" smtClean="0"/>
              <a:t>.png </a:t>
            </a:r>
            <a:r>
              <a:rPr lang="zh-TW" altLang="en-US" smtClean="0"/>
              <a:t>等常見的圖檔格式時</a:t>
            </a:r>
            <a:r>
              <a:rPr lang="en-US" altLang="zh-TW" smtClean="0"/>
              <a:t>, </a:t>
            </a:r>
            <a:r>
              <a:rPr lang="zh-TW" altLang="en-US" smtClean="0"/>
              <a:t>會直接開啟新視窗顯示圖片</a:t>
            </a:r>
            <a:r>
              <a:rPr lang="en-US" altLang="zh-TW" smtClean="0"/>
              <a:t>, </a:t>
            </a:r>
            <a:r>
              <a:rPr lang="zh-TW" altLang="en-US" smtClean="0"/>
              <a:t>在圖片上按右鈕</a:t>
            </a:r>
            <a:r>
              <a:rPr lang="en-US" altLang="zh-TW" smtClean="0"/>
              <a:t>, </a:t>
            </a:r>
            <a:r>
              <a:rPr lang="zh-TW" altLang="en-US" smtClean="0"/>
              <a:t>可執行</a:t>
            </a:r>
            <a:r>
              <a:rPr lang="en-US" altLang="zh-TW" smtClean="0"/>
              <a:t>『</a:t>
            </a:r>
            <a:r>
              <a:rPr lang="zh-TW" altLang="en-US" b="1" smtClean="0">
                <a:solidFill>
                  <a:srgbClr val="FF6600"/>
                </a:solidFill>
              </a:rPr>
              <a:t>另存圖片</a:t>
            </a:r>
            <a:r>
              <a:rPr lang="en-US" altLang="zh-TW" smtClean="0"/>
              <a:t>』</a:t>
            </a:r>
            <a:r>
              <a:rPr lang="zh-TW" altLang="en-US" smtClean="0"/>
              <a:t>命令來儲存。</a:t>
            </a:r>
          </a:p>
          <a:p>
            <a:pPr lvl="1"/>
            <a:r>
              <a:rPr lang="en-US" altLang="zh-TW" smtClean="0"/>
              <a:t>2 .</a:t>
            </a:r>
            <a:r>
              <a:rPr lang="zh-TW" altLang="en-US" smtClean="0"/>
              <a:t>當</a:t>
            </a:r>
            <a:r>
              <a:rPr lang="zh-TW" altLang="en-US" b="1" smtClean="0">
                <a:solidFill>
                  <a:srgbClr val="FF6600"/>
                </a:solidFill>
              </a:rPr>
              <a:t>連結</a:t>
            </a:r>
            <a:r>
              <a:rPr lang="zh-TW" altLang="en-US" smtClean="0"/>
              <a:t>欄設定的是</a:t>
            </a:r>
            <a:r>
              <a:rPr lang="en-US" altLang="zh-TW" smtClean="0"/>
              <a:t>.zip</a:t>
            </a:r>
            <a:r>
              <a:rPr lang="zh-TW" altLang="en-US" smtClean="0"/>
              <a:t>、</a:t>
            </a:r>
            <a:r>
              <a:rPr lang="en-US" altLang="zh-TW" smtClean="0"/>
              <a:t>.exe</a:t>
            </a:r>
            <a:r>
              <a:rPr lang="zh-TW" altLang="en-US" smtClean="0"/>
              <a:t>、</a:t>
            </a:r>
            <a:r>
              <a:rPr lang="en-US" altLang="zh-TW" smtClean="0"/>
              <a:t>.rar </a:t>
            </a:r>
            <a:r>
              <a:rPr lang="zh-TW" altLang="en-US" smtClean="0"/>
              <a:t>等非圖檔的檔案格式時</a:t>
            </a:r>
            <a:r>
              <a:rPr lang="en-US" altLang="zh-TW" smtClean="0"/>
              <a:t>, </a:t>
            </a:r>
            <a:r>
              <a:rPr lang="zh-TW" altLang="en-US" smtClean="0"/>
              <a:t>在 </a:t>
            </a:r>
            <a:r>
              <a:rPr lang="en-US" altLang="zh-TW" smtClean="0"/>
              <a:t>IE 9 </a:t>
            </a:r>
            <a:r>
              <a:rPr lang="zh-TW" altLang="en-US" smtClean="0"/>
              <a:t>視窗下方會顯示如下訊息</a:t>
            </a:r>
            <a:r>
              <a:rPr lang="en-US" altLang="zh-TW" smtClean="0"/>
              <a:t>, </a:t>
            </a:r>
            <a:r>
              <a:rPr lang="zh-TW" altLang="en-US" smtClean="0"/>
              <a:t>按下</a:t>
            </a:r>
            <a:r>
              <a:rPr lang="zh-TW" altLang="en-US" b="1" smtClean="0">
                <a:solidFill>
                  <a:srgbClr val="FF6600"/>
                </a:solidFill>
              </a:rPr>
              <a:t>儲存</a:t>
            </a:r>
            <a:r>
              <a:rPr lang="zh-TW" altLang="en-US" smtClean="0"/>
              <a:t>鈕右邊的下拉選單可選取要儲存的資料夾再進行儲存。</a:t>
            </a:r>
          </a:p>
          <a:p>
            <a:pPr>
              <a:buFont typeface="Wingdings" pitchFamily="2" charset="2"/>
              <a:buNone/>
            </a:pPr>
            <a:endParaRPr lang="zh-TW" altLang="en-US" smtClean="0"/>
          </a:p>
          <a:p>
            <a:endParaRPr lang="zh-TW" altLang="en-US" smtClean="0"/>
          </a:p>
        </p:txBody>
      </p:sp>
      <p:sp>
        <p:nvSpPr>
          <p:cNvPr id="73732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3687445C-DC7C-4B9C-BD1D-6EBD1FE690A7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54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重點整理</a:t>
            </a:r>
          </a:p>
        </p:txBody>
      </p:sp>
      <p:sp>
        <p:nvSpPr>
          <p:cNvPr id="74755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5B61A0B1-6387-472F-9964-FC2365D95642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55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7475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850" y="3300413"/>
            <a:ext cx="8966200" cy="1265237"/>
          </a:xfrm>
          <a:noFill/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作業：整合練習</a:t>
            </a:r>
          </a:p>
        </p:txBody>
      </p:sp>
      <p:sp>
        <p:nvSpPr>
          <p:cNvPr id="75779" name="內容版面配置區 2"/>
          <p:cNvSpPr>
            <a:spLocks noGrp="1"/>
          </p:cNvSpPr>
          <p:nvPr>
            <p:ph idx="1"/>
          </p:nvPr>
        </p:nvSpPr>
        <p:spPr>
          <a:xfrm>
            <a:off x="69850" y="857250"/>
            <a:ext cx="8966200" cy="5811838"/>
          </a:xfrm>
        </p:spPr>
        <p:txBody>
          <a:bodyPr/>
          <a:lstStyle/>
          <a:p>
            <a:r>
              <a:rPr lang="zh-TW" altLang="en-US" dirty="0" smtClean="0"/>
              <a:t>將今天所教授的功能，應用在新的網頁上。</a:t>
            </a:r>
            <a:endParaRPr lang="en-US" altLang="zh-TW" dirty="0" smtClean="0"/>
          </a:p>
          <a:p>
            <a:r>
              <a:rPr lang="zh-TW" altLang="en-US" dirty="0" smtClean="0"/>
              <a:t>請延續上次所主導製作的網頁主題，為它再製作主題相簿。</a:t>
            </a:r>
            <a:endParaRPr lang="en-US" altLang="zh-TW" dirty="0" smtClean="0"/>
          </a:p>
          <a:p>
            <a:r>
              <a:rPr lang="zh-TW" altLang="en-US" dirty="0" smtClean="0"/>
              <a:t>請先在網路中找到相關的相片，每張圖片大小必需大於寬：</a:t>
            </a:r>
            <a:r>
              <a:rPr lang="en-US" altLang="zh-TW" dirty="0" smtClean="0"/>
              <a:t>150</a:t>
            </a:r>
            <a:r>
              <a:rPr lang="zh-TW" altLang="en-US" dirty="0" smtClean="0"/>
              <a:t>、高：</a:t>
            </a:r>
            <a:r>
              <a:rPr lang="en-US" altLang="zh-TW" dirty="0" smtClean="0"/>
              <a:t>100</a:t>
            </a:r>
            <a:r>
              <a:rPr lang="zh-TW" altLang="en-US" dirty="0" smtClean="0"/>
              <a:t>，最少</a:t>
            </a:r>
            <a:r>
              <a:rPr lang="en-US" altLang="zh-TW" dirty="0" smtClean="0"/>
              <a:t>9</a:t>
            </a:r>
            <a:r>
              <a:rPr lang="zh-TW" altLang="en-US" dirty="0" smtClean="0"/>
              <a:t>張圖片</a:t>
            </a:r>
            <a:r>
              <a:rPr lang="en-US" altLang="zh-TW" dirty="0" smtClean="0"/>
              <a:t>001.jpg-009.jpg</a:t>
            </a:r>
            <a:r>
              <a:rPr lang="zh-TW" altLang="en-US" dirty="0" smtClean="0"/>
              <a:t>，請先用</a:t>
            </a:r>
            <a:r>
              <a:rPr lang="en-US" altLang="zh-TW" dirty="0" smtClean="0"/>
              <a:t>PS</a:t>
            </a:r>
            <a:r>
              <a:rPr lang="zh-TW" altLang="en-US" dirty="0" smtClean="0"/>
              <a:t>強制轉成</a:t>
            </a:r>
            <a:r>
              <a:rPr lang="en-US" altLang="zh-TW" dirty="0" smtClean="0"/>
              <a:t>150*100</a:t>
            </a:r>
            <a:r>
              <a:rPr lang="zh-TW" altLang="en-US" dirty="0" smtClean="0"/>
              <a:t>大小，並另存新檔為</a:t>
            </a:r>
            <a:r>
              <a:rPr lang="en-US" altLang="zh-TW" dirty="0" smtClean="0"/>
              <a:t>001s.jpg-009s.jpg</a:t>
            </a:r>
          </a:p>
          <a:p>
            <a:r>
              <a:rPr lang="zh-TW" altLang="en-US" dirty="0" smtClean="0"/>
              <a:t>下載後的</a:t>
            </a:r>
            <a:r>
              <a:rPr lang="en-US" altLang="zh-TW" dirty="0" smtClean="0"/>
              <a:t>001-009.jpg</a:t>
            </a:r>
            <a:r>
              <a:rPr lang="zh-TW" altLang="en-US" dirty="0" smtClean="0"/>
              <a:t>壓縮成</a:t>
            </a:r>
            <a:r>
              <a:rPr lang="en-US" altLang="zh-TW" dirty="0" err="1" smtClean="0"/>
              <a:t>wallpaper.rar</a:t>
            </a:r>
            <a:endParaRPr lang="en-US" altLang="zh-TW" dirty="0" smtClean="0"/>
          </a:p>
          <a:p>
            <a:r>
              <a:rPr lang="zh-TW" altLang="en-US" dirty="0" smtClean="0"/>
              <a:t>請開啟</a:t>
            </a:r>
            <a:r>
              <a:rPr lang="en-US" altLang="zh-TW" dirty="0" smtClean="0"/>
              <a:t>LightDesign_base.html</a:t>
            </a:r>
            <a:r>
              <a:rPr lang="zh-TW" altLang="en-US" dirty="0" smtClean="0"/>
              <a:t>，並另存新檔為整合練習檔，請完成下列要求。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 smtClean="0"/>
          </a:p>
        </p:txBody>
      </p:sp>
      <p:sp>
        <p:nvSpPr>
          <p:cNvPr id="75780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EE2F2743-F27A-432A-B27B-F682A06D6876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56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作業：整合練習</a:t>
            </a:r>
          </a:p>
        </p:txBody>
      </p:sp>
      <p:sp>
        <p:nvSpPr>
          <p:cNvPr id="76803" name="內容版面配置區 2"/>
          <p:cNvSpPr>
            <a:spLocks noGrp="1"/>
          </p:cNvSpPr>
          <p:nvPr>
            <p:ph idx="1"/>
          </p:nvPr>
        </p:nvSpPr>
        <p:spPr>
          <a:xfrm>
            <a:off x="69850" y="928688"/>
            <a:ext cx="8966200" cy="5740400"/>
          </a:xfrm>
        </p:spPr>
        <p:txBody>
          <a:bodyPr/>
          <a:lstStyle/>
          <a:p>
            <a:r>
              <a:rPr lang="zh-TW" altLang="en-US" sz="2800" smtClean="0"/>
              <a:t>所有功能依教學，全部防製完成，包含下列功能。</a:t>
            </a:r>
            <a:endParaRPr lang="en-US" altLang="zh-TW" sz="2800" smtClean="0"/>
          </a:p>
          <a:p>
            <a:r>
              <a:rPr lang="zh-TW" altLang="en-US" sz="2800" smtClean="0"/>
              <a:t>利用 </a:t>
            </a:r>
            <a:r>
              <a:rPr lang="en-US" altLang="zh-TW" sz="2800" smtClean="0"/>
              <a:t>Div </a:t>
            </a:r>
            <a:r>
              <a:rPr lang="zh-TW" altLang="en-US" sz="2800" smtClean="0"/>
              <a:t>與新增</a:t>
            </a:r>
            <a:r>
              <a:rPr lang="en-US" altLang="zh-TW" sz="2800" smtClean="0"/>
              <a:t>CSS</a:t>
            </a:r>
            <a:r>
              <a:rPr lang="zh-TW" altLang="en-US" sz="2800" smtClean="0"/>
              <a:t>規則，類別：</a:t>
            </a:r>
            <a:r>
              <a:rPr lang="en-US" altLang="zh-TW" sz="2800" smtClean="0"/>
              <a:t>photolist</a:t>
            </a:r>
            <a:r>
              <a:rPr lang="zh-TW" altLang="en-US" sz="2800" smtClean="0"/>
              <a:t>，製作</a:t>
            </a:r>
            <a:r>
              <a:rPr lang="en-US" altLang="zh-TW" sz="2800" smtClean="0"/>
              <a:t> </a:t>
            </a:r>
            <a:r>
              <a:rPr lang="zh-TW" altLang="en-US" sz="2800" smtClean="0"/>
              <a:t>展示相片簿縮圖，將</a:t>
            </a:r>
            <a:r>
              <a:rPr lang="en-US" altLang="zh-TW" sz="2800" smtClean="0"/>
              <a:t>9</a:t>
            </a:r>
            <a:r>
              <a:rPr lang="zh-TW" altLang="en-US" sz="2800" smtClean="0"/>
              <a:t>張圖依順序放上，並作簡單說明，或以相簿一至九表示。</a:t>
            </a:r>
            <a:endParaRPr lang="en-US" altLang="zh-TW" sz="2800" smtClean="0"/>
          </a:p>
          <a:p>
            <a:r>
              <a:rPr lang="zh-TW" altLang="en-US" sz="2800" smtClean="0"/>
              <a:t>消除段落間距、替相片加框</a:t>
            </a:r>
            <a:r>
              <a:rPr lang="en-US" altLang="zh-TW" sz="2800" smtClean="0"/>
              <a:t>(</a:t>
            </a:r>
            <a:r>
              <a:rPr lang="zh-TW" altLang="en-US" sz="2800" smtClean="0"/>
              <a:t>背景圖</a:t>
            </a:r>
            <a:r>
              <a:rPr lang="en-US" altLang="zh-TW" sz="2800" smtClean="0"/>
              <a:t>)</a:t>
            </a:r>
            <a:r>
              <a:rPr lang="zh-TW" altLang="en-US" sz="2800" smtClean="0"/>
              <a:t>、調整縮圖及文字位置，消除邊框沒有正常顯示的問題</a:t>
            </a:r>
            <a:endParaRPr lang="en-US" altLang="zh-TW" sz="2800" smtClean="0"/>
          </a:p>
          <a:p>
            <a:r>
              <a:rPr lang="zh-TW" altLang="en-US" sz="2800" smtClean="0"/>
              <a:t>需建立</a:t>
            </a:r>
            <a:r>
              <a:rPr lang="en-US" altLang="zh-TW" sz="2800" smtClean="0"/>
              <a:t>onmouseover</a:t>
            </a:r>
            <a:r>
              <a:rPr lang="zh-TW" altLang="en-US" sz="2800" smtClean="0"/>
              <a:t>出現特效，參數自訂。</a:t>
            </a:r>
            <a:endParaRPr lang="en-US" altLang="zh-TW" sz="2800" smtClean="0"/>
          </a:p>
          <a:p>
            <a:pPr marL="342900" lvl="1" indent="-342900">
              <a:buClr>
                <a:srgbClr val="336600"/>
              </a:buClr>
              <a:buFont typeface="Wingdings" pitchFamily="2" charset="2"/>
              <a:buChar char="p"/>
            </a:pPr>
            <a:r>
              <a:rPr lang="zh-TW" altLang="en-US" smtClean="0"/>
              <a:t>使用新</a:t>
            </a:r>
            <a:r>
              <a:rPr lang="en-US" altLang="zh-TW" smtClean="0"/>
              <a:t>jquery-lightbox-0.5</a:t>
            </a:r>
            <a:r>
              <a:rPr lang="zh-TW" altLang="en-US" smtClean="0"/>
              <a:t>運用「按下縮圖彈出大圖」，的效果，連結</a:t>
            </a:r>
            <a:r>
              <a:rPr lang="en-US" altLang="zh-TW" smtClean="0"/>
              <a:t>001.jpg-009.jpg</a:t>
            </a:r>
            <a:r>
              <a:rPr lang="zh-TW" altLang="en-US" smtClean="0"/>
              <a:t>，寬、高留白各加</a:t>
            </a:r>
            <a:r>
              <a:rPr lang="en-US" altLang="zh-TW" smtClean="0"/>
              <a:t>(</a:t>
            </a:r>
            <a:r>
              <a:rPr lang="zh-TW" altLang="en-US" smtClean="0"/>
              <a:t>自訂</a:t>
            </a:r>
            <a:r>
              <a:rPr lang="en-US" altLang="zh-TW" smtClean="0"/>
              <a:t>)</a:t>
            </a:r>
            <a:r>
              <a:rPr lang="zh-TW" altLang="en-US" smtClean="0"/>
              <a:t>。</a:t>
            </a:r>
            <a:endParaRPr lang="en-US" altLang="zh-TW" smtClean="0"/>
          </a:p>
          <a:p>
            <a:pPr marL="342900" lvl="1" indent="-342900">
              <a:buClr>
                <a:srgbClr val="336600"/>
              </a:buClr>
              <a:buFont typeface="Wingdings" pitchFamily="2" charset="2"/>
              <a:buChar char="p"/>
            </a:pPr>
            <a:r>
              <a:rPr lang="zh-TW" altLang="en-US" smtClean="0"/>
              <a:t>需設定新的背影色、透明度、</a:t>
            </a:r>
            <a:r>
              <a:rPr lang="en-US" altLang="zh-TW" smtClean="0"/>
              <a:t>txtImage</a:t>
            </a:r>
            <a:r>
              <a:rPr lang="zh-TW" altLang="en-US" smtClean="0"/>
              <a:t>、</a:t>
            </a:r>
            <a:r>
              <a:rPr lang="en-US" altLang="zh-TW" smtClean="0"/>
              <a:t>txtof</a:t>
            </a:r>
            <a:r>
              <a:rPr lang="zh-TW" altLang="en-US" smtClean="0"/>
              <a:t>等參數。</a:t>
            </a:r>
          </a:p>
        </p:txBody>
      </p:sp>
      <p:sp>
        <p:nvSpPr>
          <p:cNvPr id="76804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F5D05D7C-CF80-4A05-92F8-E90F8FAEC5BF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57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作業：整合練習</a:t>
            </a:r>
          </a:p>
        </p:txBody>
      </p:sp>
      <p:sp>
        <p:nvSpPr>
          <p:cNvPr id="7782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設定所有縮圖</a:t>
            </a:r>
            <a:r>
              <a:rPr lang="en-US" altLang="zh-TW" smtClean="0"/>
              <a:t>001s-009s.jpg</a:t>
            </a:r>
            <a:r>
              <a:rPr lang="zh-TW" altLang="en-US" smtClean="0"/>
              <a:t>，都有透明度的變化效果。</a:t>
            </a:r>
            <a:endParaRPr lang="en-US" altLang="zh-TW" smtClean="0"/>
          </a:p>
          <a:p>
            <a:r>
              <a:rPr lang="zh-TW" altLang="en-US" smtClean="0">
                <a:solidFill>
                  <a:schemeClr val="tx1"/>
                </a:solidFill>
              </a:rPr>
              <a:t>加入桌布下載功能，在練習網頁下面，插入新的</a:t>
            </a:r>
            <a:r>
              <a:rPr lang="en-US" altLang="zh-TW" smtClean="0">
                <a:solidFill>
                  <a:schemeClr val="tx1"/>
                </a:solidFill>
              </a:rPr>
              <a:t>div</a:t>
            </a:r>
            <a:r>
              <a:rPr lang="zh-TW" altLang="en-US" smtClean="0">
                <a:solidFill>
                  <a:schemeClr val="tx1"/>
                </a:solidFill>
              </a:rPr>
              <a:t>，在標籤後，</a:t>
            </a:r>
            <a:r>
              <a:rPr lang="en-US" altLang="zh-TW" smtClean="0">
                <a:solidFill>
                  <a:schemeClr val="tx1"/>
                </a:solidFill>
              </a:rPr>
              <a:t>#contentMain</a:t>
            </a:r>
            <a:r>
              <a:rPr lang="zh-TW" altLang="en-US" smtClean="0">
                <a:solidFill>
                  <a:schemeClr val="tx1"/>
                </a:solidFill>
              </a:rPr>
              <a:t>，</a:t>
            </a:r>
            <a:r>
              <a:rPr lang="zh-TW" altLang="en-US" smtClean="0">
                <a:solidFill>
                  <a:srgbClr val="FF0000"/>
                </a:solidFill>
              </a:rPr>
              <a:t>名稱：</a:t>
            </a:r>
            <a:r>
              <a:rPr lang="en-US" altLang="zh-TW" smtClean="0">
                <a:solidFill>
                  <a:srgbClr val="FF0000"/>
                </a:solidFill>
              </a:rPr>
              <a:t>wallpaper</a:t>
            </a:r>
            <a:r>
              <a:rPr lang="zh-TW" altLang="en-US" smtClean="0">
                <a:solidFill>
                  <a:srgbClr val="FF0000"/>
                </a:solidFill>
              </a:rPr>
              <a:t>，</a:t>
            </a:r>
            <a:r>
              <a:rPr lang="zh-TW" altLang="en-US" smtClean="0">
                <a:solidFill>
                  <a:schemeClr val="tx1"/>
                </a:solidFill>
              </a:rPr>
              <a:t>並新增</a:t>
            </a:r>
            <a:r>
              <a:rPr lang="en-US" altLang="zh-TW" smtClean="0">
                <a:solidFill>
                  <a:schemeClr val="tx1"/>
                </a:solidFill>
              </a:rPr>
              <a:t>css</a:t>
            </a:r>
            <a:r>
              <a:rPr lang="zh-TW" altLang="en-US" smtClean="0">
                <a:solidFill>
                  <a:schemeClr val="tx1"/>
                </a:solidFill>
              </a:rPr>
              <a:t>規則，內部參數自訂。</a:t>
            </a:r>
            <a:endParaRPr lang="en-US" altLang="zh-TW" smtClean="0">
              <a:solidFill>
                <a:schemeClr val="tx1"/>
              </a:solidFill>
            </a:endParaRPr>
          </a:p>
          <a:p>
            <a:r>
              <a:rPr lang="zh-TW" altLang="en-US" smtClean="0"/>
              <a:t>文字內容為：桌布下載：</a:t>
            </a:r>
            <a:r>
              <a:rPr lang="en-US" altLang="zh-TW" smtClean="0"/>
              <a:t>800*600 1024*768</a:t>
            </a:r>
          </a:p>
          <a:p>
            <a:r>
              <a:rPr lang="zh-TW" altLang="en-US" smtClean="0">
                <a:solidFill>
                  <a:schemeClr val="tx1"/>
                </a:solidFill>
              </a:rPr>
              <a:t>完成後請簽名，請同學交換檢視，功能是否完整。</a:t>
            </a:r>
            <a:endParaRPr lang="en-US" altLang="zh-TW" smtClean="0">
              <a:solidFill>
                <a:schemeClr val="tx1"/>
              </a:solidFill>
            </a:endParaRPr>
          </a:p>
          <a:p>
            <a:endParaRPr lang="zh-TW" altLang="en-US" smtClean="0">
              <a:solidFill>
                <a:schemeClr val="tx1"/>
              </a:solidFill>
            </a:endParaRPr>
          </a:p>
        </p:txBody>
      </p:sp>
      <p:sp>
        <p:nvSpPr>
          <p:cNvPr id="77828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3D14526C-CF82-4487-8115-270F1D1E0794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58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建立可重複使用的 </a:t>
            </a:r>
            <a:r>
              <a:rPr lang="en-US" altLang="zh-TW" smtClean="0"/>
              <a:t>Div </a:t>
            </a:r>
            <a:r>
              <a:rPr lang="zh-TW" altLang="en-US" smtClean="0"/>
              <a:t>標籤</a:t>
            </a:r>
          </a:p>
        </p:txBody>
      </p:sp>
      <p:sp>
        <p:nvSpPr>
          <p:cNvPr id="9219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88C59456-5D35-48DE-ADE0-5BB4F00D05D0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6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9220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850" y="2770188"/>
            <a:ext cx="8966200" cy="2325687"/>
          </a:xfrm>
          <a:noFill/>
        </p:spPr>
      </p:pic>
      <p:pic>
        <p:nvPicPr>
          <p:cNvPr id="922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196975"/>
            <a:ext cx="1066800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建立可重複使用的 </a:t>
            </a:r>
            <a:r>
              <a:rPr lang="en-US" altLang="zh-TW" dirty="0" smtClean="0"/>
              <a:t>Div </a:t>
            </a:r>
            <a:r>
              <a:rPr lang="zh-TW" altLang="en-US" dirty="0" smtClean="0"/>
              <a:t>標籤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7" y="1628800"/>
            <a:ext cx="8924925" cy="3771081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69079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建立</a:t>
            </a:r>
            <a:r>
              <a:rPr lang="en-US" altLang="zh-TW" dirty="0" smtClean="0"/>
              <a:t>photolist</a:t>
            </a:r>
            <a:r>
              <a:rPr lang="zh-TW" altLang="en-US" dirty="0" smtClean="0"/>
              <a:t>的內容與文字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877" y="1196975"/>
            <a:ext cx="6224146" cy="5472113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9E0BFB-448F-46E2-A2B1-9115ADB438E6}" type="slidenum">
              <a:rPr lang="en-US" altLang="zh-TW" smtClean="0"/>
              <a:pPr>
                <a:defRPr/>
              </a:pPr>
              <a:t>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51090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建立可重複使用的 </a:t>
            </a:r>
            <a:r>
              <a:rPr lang="en-US" altLang="zh-TW" smtClean="0"/>
              <a:t>Div </a:t>
            </a:r>
            <a:r>
              <a:rPr lang="zh-TW" altLang="en-US" smtClean="0"/>
              <a:t>標籤</a:t>
            </a:r>
          </a:p>
        </p:txBody>
      </p:sp>
      <p:sp>
        <p:nvSpPr>
          <p:cNvPr id="12291" name="投影片編號版面配置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D8032DEA-79EF-46D7-A9DC-1F97EE4E2B9E}" type="slidenum">
              <a:rPr lang="en-US" altLang="zh-TW" b="0" smtClean="0">
                <a:solidFill>
                  <a:srgbClr val="008000"/>
                </a:solidFill>
              </a:rPr>
              <a:pPr eaLnBrk="1" hangingPunct="1"/>
              <a:t>9</a:t>
            </a:fld>
            <a:endParaRPr lang="en-US" altLang="zh-TW" b="0" smtClean="0">
              <a:solidFill>
                <a:srgbClr val="008000"/>
              </a:solidFill>
            </a:endParaRPr>
          </a:p>
        </p:txBody>
      </p:sp>
      <p:pic>
        <p:nvPicPr>
          <p:cNvPr id="1229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850" y="1990725"/>
            <a:ext cx="8966200" cy="3884613"/>
          </a:xfr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預設簡報設計">
  <a:themeElements>
    <a:clrScheme name="預設簡報設計 1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990000"/>
      </a:accent2>
      <a:accent3>
        <a:srgbClr val="FFFFFF"/>
      </a:accent3>
      <a:accent4>
        <a:srgbClr val="000000"/>
      </a:accent4>
      <a:accent5>
        <a:srgbClr val="DAEDEF"/>
      </a:accent5>
      <a:accent6>
        <a:srgbClr val="8A0000"/>
      </a:accent6>
      <a:hlink>
        <a:srgbClr val="669900"/>
      </a:hlink>
      <a:folHlink>
        <a:srgbClr val="808000"/>
      </a:folHlink>
    </a:clrScheme>
    <a:fontScheme name="預設簡報設計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預設簡報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CC6600"/>
        </a:hlink>
        <a:folHlink>
          <a:srgbClr val="66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990000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8A0000"/>
        </a:accent6>
        <a:hlink>
          <a:srgbClr val="292929"/>
        </a:hlink>
        <a:folHlink>
          <a:srgbClr val="66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990000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8A0000"/>
        </a:accent6>
        <a:hlink>
          <a:srgbClr val="008000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990000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8A0000"/>
        </a:accent6>
        <a:hlink>
          <a:srgbClr val="669900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2212</TotalTime>
  <Words>1453</Words>
  <Application>Microsoft Office PowerPoint</Application>
  <PresentationFormat>如螢幕大小 (4:3)</PresentationFormat>
  <Paragraphs>195</Paragraphs>
  <Slides>58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58</vt:i4>
      </vt:variant>
    </vt:vector>
  </HeadingPairs>
  <TitlesOfParts>
    <vt:vector size="59" baseType="lpstr">
      <vt:lpstr>預設簡報設計</vt:lpstr>
      <vt:lpstr>本堂課學習提要</vt:lpstr>
      <vt:lpstr>10-1 利用 Div 與 CSS 展示相片縮圖</vt:lpstr>
      <vt:lpstr>利用 Div 與 CSS 展示相片縮圖</vt:lpstr>
      <vt:lpstr>建立可重複使用的 Div 標籤</vt:lpstr>
      <vt:lpstr>先設定contentPhoto css</vt:lpstr>
      <vt:lpstr>建立可重複使用的 Div 標籤</vt:lpstr>
      <vt:lpstr>建立可重複使用的 Div 標籤</vt:lpstr>
      <vt:lpstr>建立photolist的內容與文字</vt:lpstr>
      <vt:lpstr>建立可重複使用的 Div 標籤</vt:lpstr>
      <vt:lpstr>建立可重複使用的 Div 標籤</vt:lpstr>
      <vt:lpstr>刪除內容文字</vt:lpstr>
      <vt:lpstr>設定css靠左浮動</vt:lpstr>
      <vt:lpstr>建立可重複使用的 Div 標籤</vt:lpstr>
      <vt:lpstr>加入浮動清除br功能</vt:lpstr>
      <vt:lpstr>練習一</vt:lpstr>
      <vt:lpstr>PowerPoint 簡報</vt:lpstr>
      <vt:lpstr>利用 CSS 調整 Div 區塊的視覺呈現</vt:lpstr>
      <vt:lpstr>利用 CSS 調整 Div 區塊的視覺呈現</vt:lpstr>
      <vt:lpstr>設定photolist p，消除段落距離</vt:lpstr>
      <vt:lpstr>利用 CSS 調整 Div 區塊的視覺呈現</vt:lpstr>
      <vt:lpstr>利用 CSS 調整 Div 區塊的視覺呈現</vt:lpstr>
      <vt:lpstr>利用 CSS 調整 Div 區塊的視覺呈現</vt:lpstr>
      <vt:lpstr>利用 CSS 調整 Div 區塊的視覺呈現</vt:lpstr>
      <vt:lpstr>利用 CSS 調整 Div 區塊的視覺呈現</vt:lpstr>
      <vt:lpstr>利用 CSS 調整 Div 區塊的視覺呈現</vt:lpstr>
      <vt:lpstr>利用 CSS 調整 Div 區塊的視覺呈現</vt:lpstr>
      <vt:lpstr>再修正.photoslit的padding設定</vt:lpstr>
      <vt:lpstr>練習二</vt:lpstr>
      <vt:lpstr>練習二</vt:lpstr>
      <vt:lpstr>PowerPoint 簡報</vt:lpstr>
      <vt:lpstr>10-2 運用行為製作 「按下縮圖彈出大圖」的效果</vt:lpstr>
      <vt:lpstr>製作透明度特效變化程式</vt:lpstr>
      <vt:lpstr>effectFadetTo參數設定</vt:lpstr>
      <vt:lpstr>練習四</vt:lpstr>
      <vt:lpstr>執行結果</vt:lpstr>
      <vt:lpstr>相片簿升級設定</vt:lpstr>
      <vt:lpstr>調整原有的設定連接</vt:lpstr>
      <vt:lpstr>完成</vt:lpstr>
      <vt:lpstr>jquery-lightbox-0.5元件參數設定</vt:lpstr>
      <vt:lpstr>建立第二個lightBox功能</vt:lpstr>
      <vt:lpstr>執行結果</vt:lpstr>
      <vt:lpstr>建立第三個lightBox功能</vt:lpstr>
      <vt:lpstr>加入每個圖片的類別與title與rel</vt:lpstr>
      <vt:lpstr>執行結果</vt:lpstr>
      <vt:lpstr>10-3 設定可下載檔案的超連結</vt:lpstr>
      <vt:lpstr>設定可下載檔案的超連結</vt:lpstr>
      <vt:lpstr>設定可下載檔案的超連結</vt:lpstr>
      <vt:lpstr>建立可下載圖片的超連結</vt:lpstr>
      <vt:lpstr>建立可下載檔案的超連結</vt:lpstr>
      <vt:lpstr>建立可下載檔案的超連結</vt:lpstr>
      <vt:lpstr>練習五</vt:lpstr>
      <vt:lpstr>重點整理</vt:lpstr>
      <vt:lpstr>重點整理</vt:lpstr>
      <vt:lpstr>重點整理</vt:lpstr>
      <vt:lpstr>重點整理</vt:lpstr>
      <vt:lpstr>作業：整合練習</vt:lpstr>
      <vt:lpstr>作業：整合練習</vt:lpstr>
      <vt:lpstr>作業：整合練習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EMILY</dc:creator>
  <cp:lastModifiedBy>Windows 使用者</cp:lastModifiedBy>
  <cp:revision>170</cp:revision>
  <dcterms:created xsi:type="dcterms:W3CDTF">2007-03-19T04:09:33Z</dcterms:created>
  <dcterms:modified xsi:type="dcterms:W3CDTF">2021-01-29T06:22:30Z</dcterms:modified>
</cp:coreProperties>
</file>

<file path=docProps/thumbnail.jpeg>
</file>